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451" r:id="rId3"/>
    <p:sldId id="454" r:id="rId4"/>
    <p:sldId id="459" r:id="rId5"/>
    <p:sldId id="460" r:id="rId6"/>
    <p:sldId id="461" r:id="rId7"/>
    <p:sldId id="462" r:id="rId8"/>
    <p:sldId id="463" r:id="rId9"/>
    <p:sldId id="457" r:id="rId10"/>
    <p:sldId id="465" r:id="rId11"/>
    <p:sldId id="467" r:id="rId12"/>
    <p:sldId id="445" r:id="rId13"/>
    <p:sldId id="466" r:id="rId14"/>
    <p:sldId id="468" r:id="rId15"/>
    <p:sldId id="399" r:id="rId16"/>
  </p:sldIdLst>
  <p:sldSz cx="9144000" cy="6858000" type="screen4x3"/>
  <p:notesSz cx="6858000" cy="99568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CDDFF3"/>
        </a:solidFill>
        <a:latin typeface="Microsoft Sans Serif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CDDFF3"/>
        </a:solidFill>
        <a:latin typeface="Microsoft Sans Serif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CDDFF3"/>
        </a:solidFill>
        <a:latin typeface="Microsoft Sans Serif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CDDFF3"/>
        </a:solidFill>
        <a:latin typeface="Microsoft Sans Serif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CDDFF3"/>
        </a:solidFill>
        <a:latin typeface="Microsoft Sans Serif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rgbClr val="CDDFF3"/>
        </a:solidFill>
        <a:latin typeface="Microsoft Sans Serif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rgbClr val="CDDFF3"/>
        </a:solidFill>
        <a:latin typeface="Microsoft Sans Serif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rgbClr val="CDDFF3"/>
        </a:solidFill>
        <a:latin typeface="Microsoft Sans Serif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rgbClr val="CDDFF3"/>
        </a:solidFill>
        <a:latin typeface="Microsoft Sans Serif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6600"/>
    <a:srgbClr val="B5BCD9"/>
    <a:srgbClr val="000000"/>
    <a:srgbClr val="FFEEBD"/>
    <a:srgbClr val="926C00"/>
    <a:srgbClr val="CDDFF3"/>
    <a:srgbClr val="30AC2A"/>
    <a:srgbClr val="FF5050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2017" autoAdjust="0"/>
    <p:restoredTop sz="92369" autoAdjust="0"/>
  </p:normalViewPr>
  <p:slideViewPr>
    <p:cSldViewPr>
      <p:cViewPr varScale="1">
        <p:scale>
          <a:sx n="97" d="100"/>
          <a:sy n="97" d="100"/>
        </p:scale>
        <p:origin x="-11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325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58325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28538F4-9188-453C-BE55-AE9448A2C4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46125"/>
            <a:ext cx="497840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9163"/>
            <a:ext cx="5029200" cy="448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8325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58325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4E35F1A-0143-4718-A59B-7BC4F7162A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254BDA-41B2-4030-9575-6FBC021E7D2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63654E-4587-437A-B8F7-F9CAF72D3B37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29163"/>
            <a:ext cx="5486400" cy="448151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logo_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094413"/>
            <a:ext cx="1143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286000"/>
            <a:ext cx="6400800" cy="2971800"/>
          </a:xfrm>
        </p:spPr>
        <p:txBody>
          <a:bodyPr/>
          <a:lstStyle>
            <a:lvl1pPr marL="0" indent="37465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19800" y="6400800"/>
            <a:ext cx="16002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333E82B4-5E37-469D-B4D2-5E3B8767E777}" type="datetime4">
              <a:rPr lang="en-GB"/>
              <a:pPr>
                <a:defRPr/>
              </a:pPr>
              <a:t>15 September 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00800"/>
            <a:ext cx="5562600" cy="3048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/>
              <a:t>United Nations Environment Programme World Conservation Monitoring Centre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1C4CC-970F-4739-9AAD-7C78D1EE2AB5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  <a:r>
              <a:rPr lang="en-GB"/>
              <a:t> 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21145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1912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A34CF-6161-465A-8649-D25AF1D13108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  <a:r>
              <a:rPr lang="en-GB"/>
              <a:t> 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0761F-DA19-48DF-B4A5-68786DA0000B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  <a:r>
              <a:rPr lang="en-GB"/>
              <a:t> 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9A7E1-F707-46BB-9FD7-FF49AF9FA3A7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  <a:r>
              <a:rPr lang="en-GB"/>
              <a:t> 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152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152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BD745-D500-44E8-8E41-4D2777961C66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  <a:r>
              <a:rPr lang="en-GB"/>
              <a:t> 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A0AE4-EF01-4FAC-A7FA-8B5496A51D9A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  <a:r>
              <a:rPr lang="en-GB"/>
              <a:t> 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30AAD-E804-458F-97CF-1B685DBBFDEC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  <a:r>
              <a:rPr lang="en-GB"/>
              <a:t> 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FEC9D-5B4A-4DFA-A39C-0930A5620AFF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  <a:r>
              <a:rPr lang="en-GB"/>
              <a:t> 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D50B1-2290-472B-A29F-F71D1A24DB17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  <a:r>
              <a:rPr lang="en-GB"/>
              <a:t> 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CF8D1-5520-4340-B38D-6107E7530DA8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  <a:r>
              <a:rPr lang="en-GB"/>
              <a:t> 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45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8458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324600"/>
            <a:ext cx="472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Times New Roman" pitchFamily="18" charset="0"/>
              </a:defRPr>
            </a:lvl1pPr>
          </a:lstStyle>
          <a:p>
            <a:pPr>
              <a:defRPr/>
            </a:pPr>
            <a:fld id="{E24C2E1C-EDC9-41AF-8CBC-A684583BAD42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  <a:r>
              <a:rPr lang="en-GB"/>
              <a:t> </a:t>
            </a:r>
          </a:p>
        </p:txBody>
      </p:sp>
      <p:pic>
        <p:nvPicPr>
          <p:cNvPr id="2" name="Picture 8" descr="logo_c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72400" y="6094413"/>
            <a:ext cx="1143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AB5E4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AB5E4"/>
          </a:solidFill>
          <a:latin typeface="Microsoft Sans Serif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AB5E4"/>
          </a:solidFill>
          <a:latin typeface="Microsoft Sans Serif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AB5E4"/>
          </a:solidFill>
          <a:latin typeface="Microsoft Sans Serif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AB5E4"/>
          </a:solidFill>
          <a:latin typeface="Microsoft Sans Serif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AB5E4"/>
          </a:solidFill>
          <a:latin typeface="Microsoft Sans Serif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AB5E4"/>
          </a:solidFill>
          <a:latin typeface="Microsoft Sans Serif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AB5E4"/>
          </a:solidFill>
          <a:latin typeface="Microsoft Sans Serif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AB5E4"/>
          </a:solidFill>
          <a:latin typeface="Microsoft Sans Serif" pitchFamily="34" charset="0"/>
        </a:defRPr>
      </a:lvl9pPr>
    </p:titleStyle>
    <p:bodyStyle>
      <a:lvl1pPr marL="858838" indent="-484188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u"/>
        <a:defRPr sz="2800">
          <a:solidFill>
            <a:srgbClr val="B9D3EF"/>
          </a:solidFill>
          <a:latin typeface="+mn-lt"/>
          <a:ea typeface="+mn-ea"/>
          <a:cs typeface="+mn-cs"/>
        </a:defRPr>
      </a:lvl1pPr>
      <a:lvl2pPr marL="1330325" indent="-280988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n"/>
        <a:defRPr sz="2400">
          <a:solidFill>
            <a:srgbClr val="CDDFF3"/>
          </a:solidFill>
          <a:latin typeface="+mn-lt"/>
        </a:defRPr>
      </a:lvl2pPr>
      <a:lvl3pPr marL="1809750" indent="-288925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w"/>
        <a:defRPr sz="2000">
          <a:solidFill>
            <a:srgbClr val="CDDFF3"/>
          </a:solidFill>
          <a:latin typeface="+mn-lt"/>
        </a:defRPr>
      </a:lvl3pPr>
      <a:lvl4pPr marL="2279650" indent="-279400" algn="l" rtl="0" eaLnBrk="1" fontAlgn="base" hangingPunct="1">
        <a:spcBef>
          <a:spcPct val="20000"/>
        </a:spcBef>
        <a:spcAft>
          <a:spcPct val="0"/>
        </a:spcAft>
        <a:buSzPct val="75000"/>
        <a:buChar char="»"/>
        <a:defRPr sz="2000">
          <a:solidFill>
            <a:srgbClr val="CDDFF3"/>
          </a:solidFill>
          <a:latin typeface="+mn-lt"/>
        </a:defRPr>
      </a:lvl4pPr>
      <a:lvl5pPr marL="2751138" indent="-280988" algn="l" rtl="0" eaLnBrk="1" fontAlgn="base" hangingPunct="1">
        <a:spcBef>
          <a:spcPct val="20000"/>
        </a:spcBef>
        <a:spcAft>
          <a:spcPct val="0"/>
        </a:spcAft>
        <a:buSzPct val="75000"/>
        <a:buChar char="–"/>
        <a:defRPr sz="1600">
          <a:solidFill>
            <a:srgbClr val="CDDFF3"/>
          </a:solidFill>
          <a:latin typeface="+mn-lt"/>
        </a:defRPr>
      </a:lvl5pPr>
      <a:lvl6pPr marL="3208338" indent="-280988" algn="l" rtl="0" eaLnBrk="1" fontAlgn="base" hangingPunct="1">
        <a:spcBef>
          <a:spcPct val="20000"/>
        </a:spcBef>
        <a:spcAft>
          <a:spcPct val="0"/>
        </a:spcAft>
        <a:buSzPct val="75000"/>
        <a:buChar char="–"/>
        <a:defRPr sz="1600">
          <a:solidFill>
            <a:srgbClr val="CDDFF3"/>
          </a:solidFill>
          <a:latin typeface="+mn-lt"/>
        </a:defRPr>
      </a:lvl6pPr>
      <a:lvl7pPr marL="3665538" indent="-280988" algn="l" rtl="0" eaLnBrk="1" fontAlgn="base" hangingPunct="1">
        <a:spcBef>
          <a:spcPct val="20000"/>
        </a:spcBef>
        <a:spcAft>
          <a:spcPct val="0"/>
        </a:spcAft>
        <a:buSzPct val="75000"/>
        <a:buChar char="–"/>
        <a:defRPr sz="1600">
          <a:solidFill>
            <a:srgbClr val="CDDFF3"/>
          </a:solidFill>
          <a:latin typeface="+mn-lt"/>
        </a:defRPr>
      </a:lvl7pPr>
      <a:lvl8pPr marL="4122738" indent="-280988" algn="l" rtl="0" eaLnBrk="1" fontAlgn="base" hangingPunct="1">
        <a:spcBef>
          <a:spcPct val="20000"/>
        </a:spcBef>
        <a:spcAft>
          <a:spcPct val="0"/>
        </a:spcAft>
        <a:buSzPct val="75000"/>
        <a:buChar char="–"/>
        <a:defRPr sz="1600">
          <a:solidFill>
            <a:srgbClr val="CDDFF3"/>
          </a:solidFill>
          <a:latin typeface="+mn-lt"/>
        </a:defRPr>
      </a:lvl8pPr>
      <a:lvl9pPr marL="4579938" indent="-280988" algn="l" rtl="0" eaLnBrk="1" fontAlgn="base" hangingPunct="1">
        <a:spcBef>
          <a:spcPct val="20000"/>
        </a:spcBef>
        <a:spcAft>
          <a:spcPct val="0"/>
        </a:spcAft>
        <a:buSzPct val="75000"/>
        <a:buChar char="–"/>
        <a:defRPr sz="1600">
          <a:solidFill>
            <a:srgbClr val="CDDFF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unep-wcmc.org/csn/default.html" TargetMode="External"/><Relationship Id="rId2" Type="http://schemas.openxmlformats.org/officeDocument/2006/relationships/hyperlink" Target="http://www.arcgis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ment3.unep-wcmc.org/ArcGIS/rest/services/Islands/Threat_Shipping/MapServer?f=jsapi" TargetMode="External"/><Relationship Id="rId2" Type="http://schemas.openxmlformats.org/officeDocument/2006/relationships/hyperlink" Target="http://sailwx.info/shiptrack/shiplocations.p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inetraffic.com/ai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5/7/10</a:t>
            </a:r>
            <a:endParaRPr lang="en-GB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United Nations Environment Programme World Conservation Monitoring Centre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1219200"/>
            <a:ext cx="4495800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tx2"/>
                </a:solidFill>
              </a:rPr>
              <a:t>Information on shipping density and data integration on the web</a:t>
            </a:r>
            <a:endParaRPr lang="en-GB" sz="3200" dirty="0" smtClean="0">
              <a:solidFill>
                <a:schemeClr val="tx2"/>
              </a:solidFill>
            </a:endParaRPr>
          </a:p>
        </p:txBody>
      </p:sp>
      <p:sp>
        <p:nvSpPr>
          <p:cNvPr id="3077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124200"/>
            <a:ext cx="3886200" cy="914400"/>
          </a:xfrm>
          <a:noFill/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Andrew Cottam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Head of GIS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UNEP-WCMC</a:t>
            </a:r>
          </a:p>
          <a:p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21</a:t>
            </a:r>
            <a:r>
              <a:rPr lang="en-GB" sz="2000" baseline="30000" dirty="0" smtClean="0">
                <a:solidFill>
                  <a:schemeClr val="tx1"/>
                </a:solidFill>
              </a:rPr>
              <a:t>st</a:t>
            </a:r>
            <a:r>
              <a:rPr lang="en-GB" sz="2000" dirty="0" smtClean="0">
                <a:solidFill>
                  <a:schemeClr val="tx1"/>
                </a:solidFill>
              </a:rPr>
              <a:t> September 2010</a:t>
            </a:r>
          </a:p>
          <a:p>
            <a:endParaRPr lang="en-GB" sz="2000" dirty="0" smtClean="0">
              <a:solidFill>
                <a:schemeClr val="tx1"/>
              </a:solidFill>
            </a:endParaRPr>
          </a:p>
        </p:txBody>
      </p:sp>
      <p:pic>
        <p:nvPicPr>
          <p:cNvPr id="3078" name="Picture 7" descr="Bonafacio Marine Park - Sardinia Ital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00138"/>
            <a:ext cx="1371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0" descr="Picture-05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194300"/>
            <a:ext cx="1371600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3" descr="chameleon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074988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5" descr="P10104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4288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6" descr="Colorado-River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162425"/>
            <a:ext cx="1371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20" descr="Strategic Plan 1"/>
          <p:cNvPicPr>
            <a:picLocks noChangeAspect="1" noChangeArrowheads="1"/>
          </p:cNvPicPr>
          <p:nvPr/>
        </p:nvPicPr>
        <p:blipFill>
          <a:blip r:embed="rId8" cstate="print"/>
          <a:srcRect t="18823" b="10588"/>
          <a:stretch>
            <a:fillRect/>
          </a:stretch>
        </p:blipFill>
        <p:spPr bwMode="auto">
          <a:xfrm>
            <a:off x="7413625" y="0"/>
            <a:ext cx="1730375" cy="6858000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</p:spPr>
      </p:pic>
      <p:pic>
        <p:nvPicPr>
          <p:cNvPr id="3084" name="Picture 1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2155825"/>
            <a:ext cx="13716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Shipping data –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Spatial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Positions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Tracks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Densities – at what scale?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Temporal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Single snapshot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Multiple </a:t>
            </a:r>
            <a:r>
              <a:rPr lang="en-US" sz="2000" dirty="0" err="1" smtClean="0">
                <a:solidFill>
                  <a:schemeClr val="tx1"/>
                </a:solidFill>
              </a:rPr>
              <a:t>shapshots</a:t>
            </a:r>
            <a:r>
              <a:rPr lang="en-US" sz="2000" dirty="0" smtClean="0">
                <a:solidFill>
                  <a:schemeClr val="tx1"/>
                </a:solidFill>
              </a:rPr>
              <a:t> – by season/month/year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Real-time – useful for enforcement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Ship attributes (e.g. size, speed, draft etc.)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5650761F-DA19-48DF-B4A5-68786DA0000B}" type="slidenum">
              <a:rPr lang="en-US" smtClean="0"/>
              <a:pPr>
                <a:defRPr/>
              </a:pPr>
              <a:t>10</a:t>
            </a:fld>
            <a:r>
              <a:rPr lang="en-US" smtClean="0"/>
              <a:t> </a:t>
            </a:r>
            <a:r>
              <a:rPr lang="en-GB" smtClean="0"/>
              <a:t> 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Licensing and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Access to AIS data is normally through a paid subscription service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UNEP-WCMC have an agreement with IHS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Real-time data may be included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5650761F-DA19-48DF-B4A5-68786DA0000B}" type="slidenum">
              <a:rPr lang="en-US" smtClean="0"/>
              <a:pPr>
                <a:defRPr/>
              </a:pPr>
              <a:t>11</a:t>
            </a:fld>
            <a:r>
              <a:rPr lang="en-US" smtClean="0"/>
              <a:t> </a:t>
            </a:r>
            <a:r>
              <a:rPr lang="en-GB" smtClean="0"/>
              <a:t> 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Emerging trends: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Distributed data management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Web services, e.g. </a:t>
            </a:r>
            <a:r>
              <a:rPr lang="en-US" sz="2000" dirty="0" err="1" smtClean="0">
                <a:solidFill>
                  <a:schemeClr val="tx1"/>
                </a:solidFill>
              </a:rPr>
              <a:t>Flickr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Geolocation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Big increase in content, especially remote sensing data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Community created content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Web GIS is still very new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Tools are in their infancy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5650761F-DA19-48DF-B4A5-68786DA0000B}" type="slidenum">
              <a:rPr lang="en-US" smtClean="0"/>
              <a:pPr>
                <a:defRPr/>
              </a:pPr>
              <a:t>12</a:t>
            </a:fld>
            <a:r>
              <a:rPr lang="en-US" smtClean="0"/>
              <a:t> </a:t>
            </a:r>
            <a:r>
              <a:rPr lang="en-GB" smtClean="0"/>
              <a:t> 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hlinkClick r:id="rId2"/>
              </a:rPr>
              <a:t>ArcGIS.com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Data sharing platform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Map creation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Online data capture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hlinkClick r:id="rId3"/>
              </a:rPr>
              <a:t>Critical Site Network tool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Data integration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Web services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Analysis and </a:t>
            </a:r>
            <a:r>
              <a:rPr lang="en-US" sz="2000" dirty="0" err="1" smtClean="0">
                <a:solidFill>
                  <a:schemeClr val="tx1"/>
                </a:solidFill>
              </a:rPr>
              <a:t>visualisation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5650761F-DA19-48DF-B4A5-68786DA0000B}" type="slidenum">
              <a:rPr lang="en-US" smtClean="0"/>
              <a:pPr>
                <a:defRPr/>
              </a:pPr>
              <a:t>13</a:t>
            </a:fld>
            <a:r>
              <a:rPr lang="en-US" smtClean="0"/>
              <a:t> </a:t>
            </a:r>
            <a:r>
              <a:rPr lang="en-GB" smtClean="0"/>
              <a:t> 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Define the requirements for shipping data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Develop a sustainable process to create the necessary analytical products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Deliver access to these data so they can be integrated with other datasets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5650761F-DA19-48DF-B4A5-68786DA0000B}" type="slidenum">
              <a:rPr lang="en-US" smtClean="0"/>
              <a:pPr>
                <a:defRPr/>
              </a:pPr>
              <a:t>14</a:t>
            </a:fld>
            <a:r>
              <a:rPr lang="en-US" smtClean="0"/>
              <a:t> </a:t>
            </a:r>
            <a:r>
              <a:rPr lang="en-GB" smtClean="0"/>
              <a:t> 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fld id="{7C0F4832-5647-4E92-9D58-789044595EB1}" type="slidenum">
              <a:rPr lang="en-US" smtClean="0"/>
              <a:pPr/>
              <a:t>15</a:t>
            </a:fld>
            <a:r>
              <a:rPr lang="en-US" smtClean="0"/>
              <a:t> </a:t>
            </a:r>
            <a:r>
              <a:rPr lang="en-GB" smtClean="0"/>
              <a:t> </a:t>
            </a:r>
          </a:p>
        </p:txBody>
      </p:sp>
      <p:pic>
        <p:nvPicPr>
          <p:cNvPr id="5123" name="Picture 2" descr="logo_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143000"/>
            <a:ext cx="3544888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277813" y="3443288"/>
            <a:ext cx="8686800" cy="228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GB" sz="3200" b="1">
                <a:solidFill>
                  <a:schemeClr val="tx2"/>
                </a:solidFill>
                <a:latin typeface="Times New Roman" pitchFamily="18" charset="0"/>
              </a:rPr>
              <a:t>A world where biodiversity counts</a:t>
            </a:r>
          </a:p>
          <a:p>
            <a:pPr algn="ctr" eaLnBrk="0" hangingPunct="0"/>
            <a:endParaRPr lang="en-GB" sz="3200" b="1">
              <a:solidFill>
                <a:srgbClr val="003366"/>
              </a:solidFill>
              <a:latin typeface="Arial" charset="0"/>
            </a:endParaRPr>
          </a:p>
          <a:p>
            <a:pPr algn="ctr" eaLnBrk="0" hangingPunct="0"/>
            <a:endParaRPr lang="en-GB" sz="3200" b="1">
              <a:solidFill>
                <a:srgbClr val="003366"/>
              </a:solidFill>
              <a:latin typeface="Arial" charset="0"/>
            </a:endParaRPr>
          </a:p>
          <a:p>
            <a:pPr algn="ctr" eaLnBrk="0" hangingPunct="0"/>
            <a:r>
              <a:rPr lang="en-GB" sz="2400"/>
              <a:t>www.unep-wcmc.org</a:t>
            </a:r>
          </a:p>
          <a:p>
            <a:pPr algn="ctr" eaLnBrk="0" hangingPunct="0"/>
            <a:r>
              <a:rPr lang="en-GB" sz="2400" b="1">
                <a:solidFill>
                  <a:srgbClr val="660066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tx2"/>
                </a:solidFill>
              </a:rPr>
              <a:t>Background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UNEP-WCMC – biodiversity monitoring part of UNEP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UK registered charity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Focus on delivering information to decision makers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5650761F-DA19-48DF-B4A5-68786DA0000B}" type="slidenum">
              <a:rPr lang="en-US" smtClean="0"/>
              <a:pPr>
                <a:defRPr/>
              </a:pPr>
              <a:t>2</a:t>
            </a:fld>
            <a:r>
              <a:rPr lang="en-US" smtClean="0"/>
              <a:t> </a:t>
            </a:r>
            <a:r>
              <a:rPr lang="en-GB" smtClean="0"/>
              <a:t> 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Project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Project proposal with WWF on ship strikes, currently unfunded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UNEP-WCMC role in web mapping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5650761F-DA19-48DF-B4A5-68786DA0000B}" type="slidenum">
              <a:rPr lang="en-US" smtClean="0"/>
              <a:pPr>
                <a:defRPr/>
              </a:pPr>
              <a:t>3</a:t>
            </a:fld>
            <a:r>
              <a:rPr lang="en-US" smtClean="0"/>
              <a:t> </a:t>
            </a:r>
            <a:r>
              <a:rPr lang="en-GB" smtClean="0"/>
              <a:t> 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Shipping data – potential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Ship data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International Registries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Ship position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Ferry routes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Voluntary Observing Ships Scheme (VOS)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Automatic Identification Systems (AIS)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Remote sensing</a:t>
            </a:r>
            <a:endParaRPr lang="en-GB" sz="2000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5650761F-DA19-48DF-B4A5-68786DA0000B}" type="slidenum">
              <a:rPr lang="en-US" smtClean="0"/>
              <a:pPr>
                <a:defRPr/>
              </a:pPr>
              <a:t>4</a:t>
            </a:fld>
            <a:r>
              <a:rPr lang="en-US" smtClean="0"/>
              <a:t> </a:t>
            </a:r>
            <a:r>
              <a:rPr lang="en-GB" smtClean="0"/>
              <a:t> 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Ship data – international registries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Ship data has value in understanding collision events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Lloyds Register of Ships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Now included in IHS </a:t>
            </a:r>
            <a:r>
              <a:rPr lang="en-US" sz="2400" dirty="0" err="1" smtClean="0">
                <a:solidFill>
                  <a:schemeClr val="tx1"/>
                </a:solidFill>
              </a:rPr>
              <a:t>Fairplay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180000 ships over 100GT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5650761F-DA19-48DF-B4A5-68786DA0000B}" type="slidenum">
              <a:rPr lang="en-US" smtClean="0"/>
              <a:pPr>
                <a:defRPr/>
              </a:pPr>
              <a:t>5</a:t>
            </a:fld>
            <a:r>
              <a:rPr lang="en-US" smtClean="0"/>
              <a:t> </a:t>
            </a:r>
            <a:r>
              <a:rPr lang="en-GB" smtClean="0"/>
              <a:t> 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Voluntary Observing Ship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Voluntary, meteorology-based information source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Currently about 4000 ships report position and track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Geographic Coverage: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Potentially global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Not restricted to coastal areas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Many information gaps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Temporal Coverage: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Temporal data is sporadic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Long data archive</a:t>
            </a:r>
          </a:p>
          <a:p>
            <a:pPr marL="858838" lvl="1" indent="-484188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  <a:hlinkClick r:id="rId2"/>
              </a:rPr>
              <a:t>Example 1</a:t>
            </a:r>
            <a:endParaRPr lang="en-US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marL="858838" lvl="1" indent="-484188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  <a:hlinkClick r:id="rId3"/>
              </a:rPr>
              <a:t>Example 2</a:t>
            </a:r>
            <a:endParaRPr lang="en-US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2"/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5650761F-DA19-48DF-B4A5-68786DA0000B}" type="slidenum">
              <a:rPr lang="en-US" smtClean="0"/>
              <a:pPr>
                <a:defRPr/>
              </a:pPr>
              <a:t>6</a:t>
            </a:fld>
            <a:r>
              <a:rPr lang="en-US" smtClean="0"/>
              <a:t> </a:t>
            </a:r>
            <a:r>
              <a:rPr lang="en-GB" smtClean="0"/>
              <a:t> 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Automatic Identification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8838" lvl="1" indent="-484188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IMO requirement for ships over 300GT</a:t>
            </a:r>
          </a:p>
          <a:p>
            <a:pPr marL="858838" lvl="1" indent="-484188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Ideal system for enforcement of regulations</a:t>
            </a:r>
          </a:p>
          <a:p>
            <a:pPr marL="858838" lvl="1" indent="-484188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Geographic Coverage: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Europe, US and major global ports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Restricted to coastal areas (up to 200nm max)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Satellite based systems are emerging (S-AIS) to offer global coverage</a:t>
            </a:r>
          </a:p>
          <a:p>
            <a:pPr marL="858838" lvl="1" indent="-484188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Temporal Coverage: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Position reported at regular intervals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Short data archive</a:t>
            </a:r>
          </a:p>
          <a:p>
            <a:pPr marL="858838" lvl="1" indent="-484188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  <a:hlinkClick r:id="rId2"/>
              </a:rPr>
              <a:t>Example 1</a:t>
            </a:r>
            <a:endParaRPr lang="en-US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2"/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5650761F-DA19-48DF-B4A5-68786DA0000B}" type="slidenum">
              <a:rPr lang="en-US" smtClean="0"/>
              <a:pPr>
                <a:defRPr/>
              </a:pPr>
              <a:t>7</a:t>
            </a:fld>
            <a:r>
              <a:rPr lang="en-US" dirty="0" smtClean="0"/>
              <a:t> 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Remote sensing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Use sensors to identify ship traffic patterns (</a:t>
            </a:r>
            <a:r>
              <a:rPr lang="en-US" sz="2400" dirty="0" err="1" smtClean="0">
                <a:solidFill>
                  <a:schemeClr val="tx1"/>
                </a:solidFill>
              </a:rPr>
              <a:t>Landsat</a:t>
            </a:r>
            <a:r>
              <a:rPr lang="en-US" sz="2400" dirty="0" smtClean="0">
                <a:solidFill>
                  <a:schemeClr val="tx1"/>
                </a:solidFill>
              </a:rPr>
              <a:t> and Radar)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Medium to large vessels (more than 45m length)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Can detect heading but not speed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No ship information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Geographic Coverage: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Global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Many data gaps and biases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Temporal Coverage: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Single snapshot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5650761F-DA19-48DF-B4A5-68786DA0000B}" type="slidenum">
              <a:rPr lang="en-US" smtClean="0"/>
              <a:pPr>
                <a:defRPr/>
              </a:pPr>
              <a:t>8</a:t>
            </a:fld>
            <a:r>
              <a:rPr lang="en-US" smtClean="0"/>
              <a:t> </a:t>
            </a:r>
            <a:r>
              <a:rPr lang="en-GB" smtClean="0"/>
              <a:t> 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Shipping data –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Range of requirements based on different mitigation measures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Understanding ship traffic patterns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Monitoring ship movements for enforcement/alerts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Delivery of data/alerts to ships</a:t>
            </a:r>
          </a:p>
          <a:p>
            <a:pPr lvl="1">
              <a:buFont typeface="Arial" pitchFamily="34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Etc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Combine data from different sources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5650761F-DA19-48DF-B4A5-68786DA0000B}" type="slidenum">
              <a:rPr lang="en-US" smtClean="0"/>
              <a:pPr>
                <a:defRPr/>
              </a:pPr>
              <a:t>9</a:t>
            </a:fld>
            <a:r>
              <a:rPr lang="en-US" smtClean="0"/>
              <a:t> </a:t>
            </a:r>
            <a:r>
              <a:rPr lang="en-GB" smtClean="0"/>
              <a:t> 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EP-WCMC Powerpoint Template_blue">
  <a:themeElements>
    <a:clrScheme name="Default Design 9">
      <a:dk1>
        <a:srgbClr val="808080"/>
      </a:dk1>
      <a:lt1>
        <a:srgbClr val="FFFFFF"/>
      </a:lt1>
      <a:dk2>
        <a:srgbClr val="000040"/>
      </a:dk2>
      <a:lt2>
        <a:srgbClr val="FFCC00"/>
      </a:lt2>
      <a:accent1>
        <a:srgbClr val="00CC99"/>
      </a:accent1>
      <a:accent2>
        <a:srgbClr val="FFFFFF"/>
      </a:accent2>
      <a:accent3>
        <a:srgbClr val="AAAAAF"/>
      </a:accent3>
      <a:accent4>
        <a:srgbClr val="DADADA"/>
      </a:accent4>
      <a:accent5>
        <a:srgbClr val="AAE2CA"/>
      </a:accent5>
      <a:accent6>
        <a:srgbClr val="E7E7E7"/>
      </a:accent6>
      <a:hlink>
        <a:srgbClr val="99CCFF"/>
      </a:hlink>
      <a:folHlink>
        <a:srgbClr val="FFFFFF"/>
      </a:folHlink>
    </a:clrScheme>
    <a:fontScheme name="Default Design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6600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rgbClr val="CDDFF3"/>
            </a:solidFill>
            <a:effectLst/>
            <a:latin typeface="Microsoft Sans Serif" pitchFamily="34" charset="0"/>
          </a:defRPr>
        </a:defPPr>
      </a:lstStyle>
    </a:spDef>
    <a:lnDef>
      <a:spPr bwMode="auto">
        <a:solidFill>
          <a:schemeClr val="hlink"/>
        </a:solidFill>
        <a:ln w="25400" cap="flat" cmpd="sng" algn="ctr">
          <a:solidFill>
            <a:srgbClr val="FF6600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808080"/>
        </a:dk1>
        <a:lt1>
          <a:srgbClr val="FFFFFF"/>
        </a:lt1>
        <a:dk2>
          <a:srgbClr val="000040"/>
        </a:dk2>
        <a:lt2>
          <a:srgbClr val="CCECFF"/>
        </a:lt2>
        <a:accent1>
          <a:srgbClr val="00CC99"/>
        </a:accent1>
        <a:accent2>
          <a:srgbClr val="CCECFF"/>
        </a:accent2>
        <a:accent3>
          <a:srgbClr val="AAAAAF"/>
        </a:accent3>
        <a:accent4>
          <a:srgbClr val="DADADA"/>
        </a:accent4>
        <a:accent5>
          <a:srgbClr val="AAE2CA"/>
        </a:accent5>
        <a:accent6>
          <a:srgbClr val="B9D6E7"/>
        </a:accent6>
        <a:hlink>
          <a:srgbClr val="99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808080"/>
        </a:dk1>
        <a:lt1>
          <a:srgbClr val="FFFFFF"/>
        </a:lt1>
        <a:dk2>
          <a:srgbClr val="000040"/>
        </a:dk2>
        <a:lt2>
          <a:srgbClr val="FFCC00"/>
        </a:lt2>
        <a:accent1>
          <a:srgbClr val="00CC99"/>
        </a:accent1>
        <a:accent2>
          <a:srgbClr val="FFFFFF"/>
        </a:accent2>
        <a:accent3>
          <a:srgbClr val="AAAAAF"/>
        </a:accent3>
        <a:accent4>
          <a:srgbClr val="DADADA"/>
        </a:accent4>
        <a:accent5>
          <a:srgbClr val="AAE2CA"/>
        </a:accent5>
        <a:accent6>
          <a:srgbClr val="E7E7E7"/>
        </a:accent6>
        <a:hlink>
          <a:srgbClr val="99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5325</TotalTime>
  <Words>477</Words>
  <Application>Microsoft Office PowerPoint</Application>
  <PresentationFormat>On-screen Show (4:3)</PresentationFormat>
  <Paragraphs>136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UNEP-WCMC Powerpoint Template_blue</vt:lpstr>
      <vt:lpstr>Information on shipping density and data integration on the web</vt:lpstr>
      <vt:lpstr>Background</vt:lpstr>
      <vt:lpstr>Project background</vt:lpstr>
      <vt:lpstr>Shipping data – potential sources</vt:lpstr>
      <vt:lpstr>Ship data – international registries</vt:lpstr>
      <vt:lpstr>Voluntary Observing Ship Scheme</vt:lpstr>
      <vt:lpstr>Automatic Identification Systems</vt:lpstr>
      <vt:lpstr>Remote sensing</vt:lpstr>
      <vt:lpstr>Shipping data – requirements</vt:lpstr>
      <vt:lpstr>Shipping data – requirements</vt:lpstr>
      <vt:lpstr>Licensing and access</vt:lpstr>
      <vt:lpstr>Technologies</vt:lpstr>
      <vt:lpstr>Examples</vt:lpstr>
      <vt:lpstr>Recommendations</vt:lpstr>
      <vt:lpstr>Slide 15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content in the World Database on Protected Areas</dc:title>
  <dc:creator> Andrew Cottam</dc:creator>
  <cp:lastModifiedBy>Jemma Jones</cp:lastModifiedBy>
  <cp:revision>248</cp:revision>
  <dcterms:created xsi:type="dcterms:W3CDTF">2009-04-01T09:17:58Z</dcterms:created>
  <dcterms:modified xsi:type="dcterms:W3CDTF">2010-09-15T08:51:48Z</dcterms:modified>
</cp:coreProperties>
</file>