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9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6A303-6AB9-4AF5-AFD0-E92256E5853B}" type="datetimeFigureOut">
              <a:rPr lang="en-GB" smtClean="0"/>
              <a:pPr/>
              <a:t>20/09/2010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40C79-8DE6-438D-8781-838FB193DC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29B9-011E-434C-B3F9-5B15531976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repcet.com/partenai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fs.noaa.gov/ole/about/video/hal_whale_strike/index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ero.noaa.gov/shipstrike/doc/NOAA-RightWhalesCD.is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l="20000" t="20000" r="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Cetaceans Strikes Avoidance – </a:t>
            </a:r>
            <a:br>
              <a:rPr lang="en-US" dirty="0" smtClean="0"/>
            </a:br>
            <a:r>
              <a:rPr lang="en-US" dirty="0" smtClean="0"/>
              <a:t>Cruise Industry Perspective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Stanislav Kozhuharov,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 Superintendent, V.Ships Leisure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Cruise Lines International Association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IWC/ACCOBAMS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Beaulieu, 21-24 Sept 2010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827584" y="332656"/>
          <a:ext cx="1368152" cy="1111624"/>
        </p:xfrm>
        <a:graphic>
          <a:graphicData uri="http://schemas.openxmlformats.org/presentationml/2006/ole">
            <p:oleObj spid="_x0000_s11265" r:id="rId4" imgW="886294" imgH="740540" progId="">
              <p:embed/>
            </p:oleObj>
          </a:graphicData>
        </a:graphic>
      </p:graphicFrame>
      <p:pic>
        <p:nvPicPr>
          <p:cNvPr id="11267" name="Picture 3" descr="ACCOBAMS logo ble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8640"/>
            <a:ext cx="21971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4664"/>
            <a:ext cx="22862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/ Awareness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Form of Guidelines:</a:t>
            </a:r>
          </a:p>
          <a:p>
            <a:r>
              <a:rPr lang="en-US" dirty="0" smtClean="0"/>
              <a:t>Interactive / </a:t>
            </a:r>
            <a:r>
              <a:rPr lang="en-US" dirty="0" err="1" smtClean="0"/>
              <a:t>CBTs</a:t>
            </a:r>
            <a:r>
              <a:rPr lang="en-US" dirty="0" smtClean="0"/>
              <a:t> (NOAA &amp; </a:t>
            </a:r>
            <a:r>
              <a:rPr lang="en-US" dirty="0" err="1" smtClean="0"/>
              <a:t>NMFS</a:t>
            </a:r>
            <a:r>
              <a:rPr lang="en-US" dirty="0" smtClean="0"/>
              <a:t>/HAL)</a:t>
            </a:r>
          </a:p>
          <a:p>
            <a:pPr lvl="1"/>
            <a:r>
              <a:rPr lang="en-US" dirty="0" smtClean="0"/>
              <a:t>tests / acquired knowledge assessments included</a:t>
            </a:r>
          </a:p>
          <a:p>
            <a:pPr lvl="1"/>
            <a:r>
              <a:rPr lang="en-US" dirty="0" smtClean="0"/>
              <a:t>certificates for completion</a:t>
            </a:r>
          </a:p>
          <a:p>
            <a:r>
              <a:rPr lang="en-US" dirty="0" smtClean="0"/>
              <a:t>leaflets / posters</a:t>
            </a:r>
          </a:p>
          <a:p>
            <a:pPr lvl="1"/>
            <a:r>
              <a:rPr lang="en-US" dirty="0" smtClean="0"/>
              <a:t>IAATO</a:t>
            </a:r>
          </a:p>
          <a:p>
            <a:pPr lvl="1"/>
            <a:r>
              <a:rPr lang="en-US" dirty="0" smtClean="0"/>
              <a:t>USCG/NOAA</a:t>
            </a:r>
          </a:p>
          <a:p>
            <a:pPr lvl="1"/>
            <a:r>
              <a:rPr lang="en-US" dirty="0" smtClean="0"/>
              <a:t>AECO</a:t>
            </a:r>
          </a:p>
          <a:p>
            <a:r>
              <a:rPr lang="en-US" dirty="0" smtClean="0"/>
              <a:t>referenced in the cruise line’s Management Systems</a:t>
            </a:r>
          </a:p>
          <a:p>
            <a:r>
              <a:rPr lang="en-US" dirty="0" smtClean="0"/>
              <a:t>extended also to passengers (IAATO, AECO)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499176" cy="367240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REPCET</a:t>
            </a:r>
            <a:r>
              <a:rPr lang="en-GB" dirty="0" smtClean="0"/>
              <a:t> –</a:t>
            </a:r>
            <a:r>
              <a:rPr lang="en-GB" dirty="0" err="1" smtClean="0"/>
              <a:t>Pelagos</a:t>
            </a:r>
            <a:r>
              <a:rPr lang="en-GB" dirty="0" smtClean="0"/>
              <a:t> sanctuary in the Mediterranean -participating ships report cetaceans sightings to each other via software and predict danger zones for collisions</a:t>
            </a:r>
          </a:p>
          <a:p>
            <a:r>
              <a:rPr lang="en-GB" dirty="0" smtClean="0"/>
              <a:t> </a:t>
            </a:r>
            <a:r>
              <a:rPr lang="en-GB" u="sng" dirty="0" smtClean="0">
                <a:hlinkClick r:id="rId2"/>
              </a:rPr>
              <a:t>http://www.repcet.com/partenaires</a:t>
            </a:r>
            <a:endParaRPr lang="en-GB" dirty="0" smtClean="0"/>
          </a:p>
          <a:p>
            <a:pPr lvl="0"/>
            <a:r>
              <a:rPr lang="en-GB" dirty="0" err="1" smtClean="0"/>
              <a:t>CLIA</a:t>
            </a:r>
            <a:r>
              <a:rPr lang="en-GB" dirty="0" smtClean="0"/>
              <a:t> member participant partner – Costa cruises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013176"/>
            <a:ext cx="987177" cy="74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3790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Compliance with regulations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7992888" cy="53285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required for the cruise lines by legislation or voluntarily accepted ISO standards (9001, 14001)</a:t>
            </a:r>
          </a:p>
          <a:p>
            <a:r>
              <a:rPr lang="en-US" dirty="0" smtClean="0"/>
              <a:t>best management practices adoption through memberships associations</a:t>
            </a:r>
          </a:p>
          <a:p>
            <a:r>
              <a:rPr lang="en-US" dirty="0" smtClean="0"/>
              <a:t>most known national whale strike avoidance regulations:</a:t>
            </a:r>
          </a:p>
          <a:p>
            <a:pPr lvl="1"/>
            <a:r>
              <a:rPr lang="en-US" dirty="0" err="1" smtClean="0"/>
              <a:t>ECUSA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mandatory reporting system and speed reduction</a:t>
            </a:r>
          </a:p>
          <a:p>
            <a:pPr lvl="2"/>
            <a:r>
              <a:rPr lang="en-US" dirty="0" smtClean="0"/>
              <a:t>enforced via the US </a:t>
            </a:r>
            <a:r>
              <a:rPr lang="en-US" dirty="0" err="1" smtClean="0"/>
              <a:t>CFR</a:t>
            </a:r>
            <a:endParaRPr lang="en-US" dirty="0" smtClean="0"/>
          </a:p>
          <a:p>
            <a:pPr marL="342900" lvl="2" indent="-342900"/>
            <a:r>
              <a:rPr lang="en-US" sz="3200" dirty="0" smtClean="0"/>
              <a:t>compliance with local environmental regulations can be a challenge to be aware of and interpret correctly</a:t>
            </a:r>
            <a:endParaRPr lang="en-GB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9698" name="Picture 2" descr="C:\Documents and Settings\stakoz\Desktop\cetaceans\ECUSA compliance_guide_bridge poster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84984"/>
            <a:ext cx="1475656" cy="190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256584"/>
          </a:xfrm>
        </p:spPr>
        <p:txBody>
          <a:bodyPr/>
          <a:lstStyle/>
          <a:p>
            <a:r>
              <a:rPr lang="en-US" dirty="0" smtClean="0"/>
              <a:t>Cruise industry aware of the issue and provides guidance and training </a:t>
            </a:r>
          </a:p>
          <a:p>
            <a:r>
              <a:rPr lang="en-US" dirty="0" smtClean="0"/>
              <a:t>Operational aspects could conflict:</a:t>
            </a:r>
          </a:p>
          <a:p>
            <a:pPr lvl="1"/>
            <a:r>
              <a:rPr lang="en-US" dirty="0" smtClean="0"/>
              <a:t>avoidance – aim of regular/scheduled cruising operations</a:t>
            </a:r>
          </a:p>
          <a:p>
            <a:pPr lvl="1"/>
            <a:r>
              <a:rPr lang="en-US" dirty="0" smtClean="0"/>
              <a:t>approach/ sighting  - aim of expedition cruising</a:t>
            </a:r>
          </a:p>
          <a:p>
            <a:r>
              <a:rPr lang="en-US" dirty="0" smtClean="0"/>
              <a:t>Items to be investigated and further clarified:</a:t>
            </a:r>
          </a:p>
          <a:p>
            <a:pPr lvl="1"/>
            <a:r>
              <a:rPr lang="en-US" dirty="0" smtClean="0"/>
              <a:t>data for strikes by cruise ships?</a:t>
            </a:r>
          </a:p>
          <a:p>
            <a:pPr lvl="1"/>
            <a:r>
              <a:rPr lang="en-US" dirty="0" smtClean="0"/>
              <a:t>strike reporting – legal aspects?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items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73616" cy="51845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Maritime best management practices and techniques for cetaceans strike avoidance unified and  promulgated by IMO in continuation to res. MEPC.1/Circ.647</a:t>
            </a:r>
          </a:p>
          <a:p>
            <a:r>
              <a:rPr lang="en-US" dirty="0" smtClean="0"/>
              <a:t>Establishing Sightings Reporting systems and Speed  reduction areas and indicating them on nautical charts</a:t>
            </a:r>
          </a:p>
          <a:p>
            <a:r>
              <a:rPr lang="en-US" dirty="0" smtClean="0"/>
              <a:t>Implementation of technical means:</a:t>
            </a:r>
          </a:p>
          <a:p>
            <a:pPr lvl="1"/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sightings reporting</a:t>
            </a:r>
          </a:p>
          <a:p>
            <a:pPr lvl="1"/>
            <a:r>
              <a:rPr lang="en-US" dirty="0" smtClean="0"/>
              <a:t>avoidance</a:t>
            </a:r>
          </a:p>
          <a:p>
            <a:r>
              <a:rPr lang="en-US" dirty="0" smtClean="0"/>
              <a:t>Dissemination of local regulations and making them widely available and in English</a:t>
            </a:r>
          </a:p>
          <a:p>
            <a:r>
              <a:rPr lang="en-US" dirty="0" smtClean="0"/>
              <a:t>Regulations on international level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				   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7" name="Picture 7" descr="MMj0283551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1555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Cj04315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3763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564904"/>
            <a:ext cx="1352065" cy="5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Cruise Industry Policies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7488832" cy="55446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CLIA (Cruise Lines International Association) – world’s largest cruise association ~ 24 North America serving cruise lines </a:t>
            </a:r>
          </a:p>
          <a:p>
            <a:r>
              <a:rPr lang="en-US" dirty="0" smtClean="0"/>
              <a:t>IAATO (International Association of Antarctic Tour Operators) ~ 46 cruise lines / operators members </a:t>
            </a:r>
          </a:p>
          <a:p>
            <a:r>
              <a:rPr lang="en-US" dirty="0" smtClean="0"/>
              <a:t>AECO (Association of Arctic Expedition Cruise Operators) ~ 15 cruise lines / operators members</a:t>
            </a:r>
          </a:p>
          <a:p>
            <a:r>
              <a:rPr lang="en-US" dirty="0" smtClean="0"/>
              <a:t>Others (V.Ships Leisure) – world’s largest ship manager ~ 12managed cruise owners</a:t>
            </a:r>
          </a:p>
          <a:p>
            <a:endParaRPr lang="en-US" dirty="0" smtClean="0"/>
          </a:p>
          <a:p>
            <a:r>
              <a:rPr lang="en-US" dirty="0" smtClean="0"/>
              <a:t>All of them aware of the potential issue and provided with relevant awareness / training guidelines </a:t>
            </a:r>
          </a:p>
          <a:p>
            <a:r>
              <a:rPr lang="en-US" dirty="0" smtClean="0"/>
              <a:t>A number of cruise lines - members of all or some of the above associations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764704"/>
            <a:ext cx="909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624594"/>
            <a:ext cx="773666" cy="72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Documents and Settings\stakoz\My Documents\logo_v_ships_leis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553" y="3356992"/>
            <a:ext cx="1185447" cy="729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stakoz\Desktop\cetaceans\hal_dv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740399" cy="23044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/ Awareness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3672408"/>
          </a:xfrm>
        </p:spPr>
        <p:txBody>
          <a:bodyPr>
            <a:normAutofit/>
          </a:bodyPr>
          <a:lstStyle/>
          <a:p>
            <a:r>
              <a:rPr lang="en-US" dirty="0" smtClean="0"/>
              <a:t>USA </a:t>
            </a:r>
            <a:r>
              <a:rPr lang="en-US" dirty="0" err="1" smtClean="0"/>
              <a:t>NFMS</a:t>
            </a:r>
            <a:r>
              <a:rPr lang="en-US" dirty="0" smtClean="0"/>
              <a:t>/NOAA and Holland America Line (HAL) Training </a:t>
            </a:r>
          </a:p>
          <a:p>
            <a:pPr lvl="1"/>
            <a:r>
              <a:rPr lang="en-US" dirty="0" smtClean="0"/>
              <a:t>CLIA Recommended Standard </a:t>
            </a:r>
          </a:p>
          <a:p>
            <a:pPr lvl="1"/>
            <a:r>
              <a:rPr lang="en-US" dirty="0" smtClean="0"/>
              <a:t>HAL mandatory training</a:t>
            </a:r>
          </a:p>
          <a:p>
            <a:pPr lvl="1"/>
            <a:r>
              <a:rPr lang="en-US" dirty="0" smtClean="0"/>
              <a:t>DVD available for use by other CLIA members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/>
              <a:t>available for free also for direct use online: </a:t>
            </a:r>
            <a:r>
              <a:rPr lang="en-US" sz="2000" u="sng" dirty="0" smtClean="0">
                <a:hlinkClick r:id="rId3"/>
              </a:rPr>
              <a:t>http://www.nmfs.noaa.gov/ole/about/video/hal_whale_strike/index.htm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252"/>
            <a:ext cx="2369840" cy="23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6626" name="Picture 2" descr="C:\Documents and Settings\stakoz\Desktop\cetaceans\hal_dv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72450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/ Awareness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3816424"/>
          </a:xfrm>
        </p:spPr>
        <p:txBody>
          <a:bodyPr/>
          <a:lstStyle/>
          <a:p>
            <a:r>
              <a:rPr lang="en-US" dirty="0" smtClean="0"/>
              <a:t>NOAA/USCG – A prudent Mariner’s Guide to Right Whale Protection</a:t>
            </a:r>
          </a:p>
          <a:p>
            <a:pPr lvl="1"/>
            <a:r>
              <a:rPr lang="en-US" dirty="0" smtClean="0"/>
              <a:t>available as a free download online for CD creation: </a:t>
            </a:r>
            <a:r>
              <a:rPr lang="en-US" u="sng" dirty="0" smtClean="0">
                <a:hlinkClick r:id="rId2"/>
              </a:rPr>
              <a:t>http://www.nero.noaa.gov/shipstrike/doc/NOAA-RightWhalesCD.iso</a:t>
            </a:r>
            <a:r>
              <a:rPr lang="en-US" u="sng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another Industry Standard (V.Ships Leisure – mandatory training for Bridge teams before visiting affected areas)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01208"/>
            <a:ext cx="5510014" cy="9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stakoz\Desktop\cetaceans\NOAA-RightWhales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2034555" cy="2034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/ Awareness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016224"/>
          </a:xfrm>
        </p:spPr>
        <p:txBody>
          <a:bodyPr/>
          <a:lstStyle/>
          <a:p>
            <a:r>
              <a:rPr lang="en-US" dirty="0" err="1" smtClean="0"/>
              <a:t>IAATO’s</a:t>
            </a:r>
            <a:r>
              <a:rPr lang="en-US" dirty="0" smtClean="0"/>
              <a:t> Marine Wildlife Watching Guidelines</a:t>
            </a:r>
          </a:p>
          <a:p>
            <a:pPr lvl="1"/>
            <a:r>
              <a:rPr lang="en-US" dirty="0" smtClean="0"/>
              <a:t>vessels</a:t>
            </a:r>
          </a:p>
          <a:p>
            <a:pPr lvl="1"/>
            <a:r>
              <a:rPr lang="en-US" dirty="0" smtClean="0"/>
              <a:t> zodiacs (inflatable </a:t>
            </a:r>
            <a:r>
              <a:rPr lang="en-US" dirty="0" err="1" smtClean="0"/>
              <a:t>dingies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7791144" cy="22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/ Awareness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808312"/>
          </a:xfrm>
        </p:spPr>
        <p:txBody>
          <a:bodyPr/>
          <a:lstStyle/>
          <a:p>
            <a:r>
              <a:rPr lang="en-US" dirty="0" err="1" smtClean="0"/>
              <a:t>AECO’s</a:t>
            </a:r>
            <a:r>
              <a:rPr lang="en-US" dirty="0" smtClean="0"/>
              <a:t> Guidelines for Expedition Cruise Operations in the Arctic </a:t>
            </a:r>
          </a:p>
          <a:p>
            <a:pPr lvl="1"/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visitors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8076009" cy="16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/ Awareness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139136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Common items:</a:t>
            </a:r>
          </a:p>
          <a:p>
            <a:r>
              <a:rPr lang="en-US" dirty="0" smtClean="0"/>
              <a:t>potential ship’s impact on cetaceans</a:t>
            </a:r>
          </a:p>
          <a:p>
            <a:r>
              <a:rPr lang="en-US" dirty="0" smtClean="0"/>
              <a:t>recognizing cetaceans:</a:t>
            </a:r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err="1" smtClean="0"/>
              <a:t>behavioural</a:t>
            </a:r>
            <a:r>
              <a:rPr lang="en-US" dirty="0" smtClean="0"/>
              <a:t> pattern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vessel’s correct code of conduct including:</a:t>
            </a:r>
          </a:p>
          <a:p>
            <a:pPr lvl="1"/>
            <a:r>
              <a:rPr lang="en-US" dirty="0" smtClean="0"/>
              <a:t>voyage planning</a:t>
            </a:r>
          </a:p>
          <a:p>
            <a:pPr lvl="1"/>
            <a:r>
              <a:rPr lang="en-US" dirty="0" smtClean="0"/>
              <a:t>lookout</a:t>
            </a:r>
          </a:p>
          <a:p>
            <a:pPr lvl="1"/>
            <a:r>
              <a:rPr lang="en-US" dirty="0" smtClean="0"/>
              <a:t>avoidance or</a:t>
            </a:r>
          </a:p>
          <a:p>
            <a:pPr lvl="1"/>
            <a:r>
              <a:rPr lang="en-US" dirty="0" smtClean="0"/>
              <a:t>correct approach angles</a:t>
            </a:r>
          </a:p>
          <a:p>
            <a:pPr lvl="1"/>
            <a:r>
              <a:rPr lang="en-US" dirty="0" smtClean="0"/>
              <a:t>minimum distance</a:t>
            </a:r>
          </a:p>
          <a:p>
            <a:pPr lvl="1"/>
            <a:r>
              <a:rPr lang="en-US" dirty="0" smtClean="0"/>
              <a:t>speed reduction / propulsion 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reporting strikes or sightings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Cetaceans strikes avoidance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9B9-011E-434C-B3F9-5B155319767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Cruise Industry Perspective</a:t>
            </a:r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93096"/>
            <a:ext cx="14377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204864"/>
            <a:ext cx="1289052" cy="13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652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Cetaceans Strikes Avoidance –  Cruise Industry Perspective</vt:lpstr>
      <vt:lpstr>Cruise Industry Policies Presentation</vt:lpstr>
      <vt:lpstr>Training / Awareness Guidelines</vt:lpstr>
      <vt:lpstr>Slide 4</vt:lpstr>
      <vt:lpstr>Training / Awareness Guidelines</vt:lpstr>
      <vt:lpstr>Slide 6</vt:lpstr>
      <vt:lpstr>Training / Awareness Guidelines</vt:lpstr>
      <vt:lpstr>Training / Awareness Guidelines</vt:lpstr>
      <vt:lpstr>Training / Awareness Guidelines</vt:lpstr>
      <vt:lpstr>Training / Awareness Guidelines</vt:lpstr>
      <vt:lpstr>Other projects</vt:lpstr>
      <vt:lpstr>Compliance with regulations</vt:lpstr>
      <vt:lpstr>Conclusion</vt:lpstr>
      <vt:lpstr>Other items for discussion</vt:lpstr>
      <vt:lpstr>Questions?</vt:lpstr>
    </vt:vector>
  </TitlesOfParts>
  <Company> 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Whales Strikes avoidance – Cruise Lines Perspective</dc:title>
  <dc:creator> Stanislav Kozhuharov</dc:creator>
  <cp:lastModifiedBy>Jemma Jones</cp:lastModifiedBy>
  <cp:revision>66</cp:revision>
  <dcterms:created xsi:type="dcterms:W3CDTF">2010-09-19T11:55:23Z</dcterms:created>
  <dcterms:modified xsi:type="dcterms:W3CDTF">2010-09-20T15:28:01Z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stanislav.kozhuharov</vt:lpwstr>
  </property>
  <property fmtid="{D5CDD505-2E9C-101B-9397-08002B2CF9AE}" pid="3" name="_AdHocReviewCycleID">
    <vt:i4>777442288</vt:i4>
  </property>
  <property fmtid="{D5CDD505-2E9C-101B-9397-08002B2CF9AE}" pid="4" name="_NewReviewCycle">
    <vt:lpwstr/>
  </property>
  <property fmtid="{D5CDD505-2E9C-101B-9397-08002B2CF9AE}" pid="5" name="_EmailSubject">
    <vt:lpwstr>CLIA participation/presentation RE: information for IWC/ACCOBAMS workshop  Sept 21-24 Beaulieu </vt:lpwstr>
  </property>
  <property fmtid="{D5CDD505-2E9C-101B-9397-08002B2CF9AE}" pid="6" name="_AuthorEmail">
    <vt:lpwstr>stanislav.kozhuharov@vships.com</vt:lpwstr>
  </property>
  <property fmtid="{D5CDD505-2E9C-101B-9397-08002B2CF9AE}" pid="7" name="_AuthorEmailDisplayName">
    <vt:lpwstr>Kozhuharov, Stanislav - Marine Superintendent</vt:lpwstr>
  </property>
  <property fmtid="{D5CDD505-2E9C-101B-9397-08002B2CF9AE}" pid="8" name="_PreviousAdHocReviewCycleID">
    <vt:i4>-226837357</vt:i4>
  </property>
</Properties>
</file>