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1" r:id="rId5"/>
    <p:sldId id="266" r:id="rId6"/>
    <p:sldId id="264" r:id="rId7"/>
    <p:sldId id="265" r:id="rId8"/>
    <p:sldId id="257" r:id="rId9"/>
    <p:sldId id="281" r:id="rId10"/>
    <p:sldId id="273" r:id="rId11"/>
    <p:sldId id="277" r:id="rId12"/>
    <p:sldId id="259" r:id="rId13"/>
    <p:sldId id="269" r:id="rId14"/>
    <p:sldId id="270" r:id="rId15"/>
    <p:sldId id="271" r:id="rId16"/>
    <p:sldId id="272" r:id="rId17"/>
    <p:sldId id="278" r:id="rId18"/>
    <p:sldId id="279" r:id="rId19"/>
    <p:sldId id="276" r:id="rId20"/>
    <p:sldId id="280" r:id="rId21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Russell%20Documents\SOTW%20Med%202007\SOTWAIS2008\DistancePlots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GB" sz="1600"/>
              <a:t>Change</a:t>
            </a:r>
            <a:r>
              <a:rPr lang="en-GB" sz="1600" baseline="0"/>
              <a:t> in probability of receiving an AIS signal with distance from the receiver in different areas</a:t>
            </a:r>
            <a:endParaRPr lang="en-GB" sz="1600"/>
          </a:p>
        </c:rich>
      </c:tx>
      <c:layout/>
    </c:title>
    <c:plotArea>
      <c:layout>
        <c:manualLayout>
          <c:layoutTarget val="inner"/>
          <c:xMode val="edge"/>
          <c:yMode val="edge"/>
          <c:x val="9.4420732772170099E-2"/>
          <c:y val="0.18394335468771719"/>
          <c:w val="0.64663895777304403"/>
          <c:h val="0.62194014161328126"/>
        </c:manualLayout>
      </c:layout>
      <c:scatterChart>
        <c:scatterStyle val="lineMarker"/>
        <c:ser>
          <c:idx val="3"/>
          <c:order val="0"/>
          <c:tx>
            <c:v>Eastern Mediterranean</c:v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diamond"/>
            <c:size val="3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Allsurvivalplots!$A$3:$A$37</c:f>
              <c:numCache>
                <c:formatCode>General</c:formatCode>
                <c:ptCount val="35"/>
                <c:pt idx="0">
                  <c:v>12</c:v>
                </c:pt>
                <c:pt idx="1">
                  <c:v>14</c:v>
                </c:pt>
                <c:pt idx="2">
                  <c:v>16</c:v>
                </c:pt>
                <c:pt idx="3">
                  <c:v>18</c:v>
                </c:pt>
                <c:pt idx="4">
                  <c:v>20</c:v>
                </c:pt>
                <c:pt idx="5">
                  <c:v>22</c:v>
                </c:pt>
                <c:pt idx="6">
                  <c:v>24</c:v>
                </c:pt>
                <c:pt idx="7">
                  <c:v>26</c:v>
                </c:pt>
                <c:pt idx="8">
                  <c:v>28</c:v>
                </c:pt>
                <c:pt idx="9">
                  <c:v>30</c:v>
                </c:pt>
                <c:pt idx="10">
                  <c:v>32</c:v>
                </c:pt>
                <c:pt idx="11">
                  <c:v>34</c:v>
                </c:pt>
                <c:pt idx="12">
                  <c:v>36</c:v>
                </c:pt>
                <c:pt idx="13">
                  <c:v>38</c:v>
                </c:pt>
                <c:pt idx="14">
                  <c:v>40</c:v>
                </c:pt>
                <c:pt idx="15">
                  <c:v>42</c:v>
                </c:pt>
                <c:pt idx="16">
                  <c:v>44</c:v>
                </c:pt>
                <c:pt idx="17">
                  <c:v>46</c:v>
                </c:pt>
                <c:pt idx="18">
                  <c:v>48</c:v>
                </c:pt>
                <c:pt idx="19">
                  <c:v>50</c:v>
                </c:pt>
                <c:pt idx="20">
                  <c:v>52</c:v>
                </c:pt>
                <c:pt idx="21">
                  <c:v>54</c:v>
                </c:pt>
                <c:pt idx="22">
                  <c:v>56</c:v>
                </c:pt>
                <c:pt idx="23">
                  <c:v>58</c:v>
                </c:pt>
                <c:pt idx="24">
                  <c:v>60</c:v>
                </c:pt>
                <c:pt idx="25">
                  <c:v>62</c:v>
                </c:pt>
                <c:pt idx="26">
                  <c:v>64</c:v>
                </c:pt>
                <c:pt idx="27">
                  <c:v>66</c:v>
                </c:pt>
                <c:pt idx="28">
                  <c:v>68</c:v>
                </c:pt>
                <c:pt idx="29">
                  <c:v>70</c:v>
                </c:pt>
                <c:pt idx="30">
                  <c:v>72</c:v>
                </c:pt>
                <c:pt idx="31">
                  <c:v>74</c:v>
                </c:pt>
                <c:pt idx="32">
                  <c:v>76</c:v>
                </c:pt>
                <c:pt idx="33">
                  <c:v>78</c:v>
                </c:pt>
                <c:pt idx="34">
                  <c:v>80</c:v>
                </c:pt>
              </c:numCache>
            </c:numRef>
          </c:xVal>
          <c:yVal>
            <c:numRef>
              <c:f>Allsurvivalplots!$F$3:$F$37</c:f>
              <c:numCache>
                <c:formatCode>General</c:formatCode>
                <c:ptCount val="3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0.99922839506172811</c:v>
                </c:pt>
                <c:pt idx="5">
                  <c:v>0.99922839506172811</c:v>
                </c:pt>
                <c:pt idx="6">
                  <c:v>0.99768518518518523</c:v>
                </c:pt>
                <c:pt idx="7">
                  <c:v>0.99768518518518523</c:v>
                </c:pt>
                <c:pt idx="8">
                  <c:v>0.99459876543209857</c:v>
                </c:pt>
                <c:pt idx="9">
                  <c:v>0.99382716049382713</c:v>
                </c:pt>
                <c:pt idx="10">
                  <c:v>0.99228395061728358</c:v>
                </c:pt>
                <c:pt idx="11">
                  <c:v>0.98688271604938271</c:v>
                </c:pt>
                <c:pt idx="12">
                  <c:v>0.97993827160493852</c:v>
                </c:pt>
                <c:pt idx="13">
                  <c:v>0.9722222222222221</c:v>
                </c:pt>
                <c:pt idx="14">
                  <c:v>0.95756172839506148</c:v>
                </c:pt>
                <c:pt idx="15">
                  <c:v>0.94135802469135799</c:v>
                </c:pt>
                <c:pt idx="16">
                  <c:v>0.92206790123456761</c:v>
                </c:pt>
                <c:pt idx="17">
                  <c:v>0.905092592592593</c:v>
                </c:pt>
                <c:pt idx="18">
                  <c:v>0.8958333333333337</c:v>
                </c:pt>
                <c:pt idx="19">
                  <c:v>0.88580246913580252</c:v>
                </c:pt>
                <c:pt idx="20">
                  <c:v>0.87268518518518556</c:v>
                </c:pt>
                <c:pt idx="21">
                  <c:v>0.86111111111111149</c:v>
                </c:pt>
                <c:pt idx="22">
                  <c:v>0.85879629629629683</c:v>
                </c:pt>
                <c:pt idx="23">
                  <c:v>0.85648148148148162</c:v>
                </c:pt>
                <c:pt idx="24">
                  <c:v>0.85108024691358075</c:v>
                </c:pt>
                <c:pt idx="25">
                  <c:v>0.84799382716049454</c:v>
                </c:pt>
                <c:pt idx="26">
                  <c:v>0.84567901234567999</c:v>
                </c:pt>
                <c:pt idx="27">
                  <c:v>0.84413580246913644</c:v>
                </c:pt>
                <c:pt idx="28">
                  <c:v>0.83873456790123457</c:v>
                </c:pt>
                <c:pt idx="29">
                  <c:v>0.83024691358024694</c:v>
                </c:pt>
                <c:pt idx="30">
                  <c:v>0.82021604938271575</c:v>
                </c:pt>
                <c:pt idx="31">
                  <c:v>0.81558641975308643</c:v>
                </c:pt>
                <c:pt idx="32">
                  <c:v>0.81095679012345678</c:v>
                </c:pt>
                <c:pt idx="33">
                  <c:v>0.80324074074074059</c:v>
                </c:pt>
                <c:pt idx="34">
                  <c:v>0.80169753086419793</c:v>
                </c:pt>
              </c:numCache>
            </c:numRef>
          </c:yVal>
        </c:ser>
        <c:ser>
          <c:idx val="6"/>
          <c:order val="1"/>
          <c:tx>
            <c:v>Western Mediterranean</c:v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triangle"/>
            <c:size val="3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Allsurvivalplots!$A$3:$A$37</c:f>
              <c:numCache>
                <c:formatCode>General</c:formatCode>
                <c:ptCount val="35"/>
                <c:pt idx="0">
                  <c:v>12</c:v>
                </c:pt>
                <c:pt idx="1">
                  <c:v>14</c:v>
                </c:pt>
                <c:pt idx="2">
                  <c:v>16</c:v>
                </c:pt>
                <c:pt idx="3">
                  <c:v>18</c:v>
                </c:pt>
                <c:pt idx="4">
                  <c:v>20</c:v>
                </c:pt>
                <c:pt idx="5">
                  <c:v>22</c:v>
                </c:pt>
                <c:pt idx="6">
                  <c:v>24</c:v>
                </c:pt>
                <c:pt idx="7">
                  <c:v>26</c:v>
                </c:pt>
                <c:pt idx="8">
                  <c:v>28</c:v>
                </c:pt>
                <c:pt idx="9">
                  <c:v>30</c:v>
                </c:pt>
                <c:pt idx="10">
                  <c:v>32</c:v>
                </c:pt>
                <c:pt idx="11">
                  <c:v>34</c:v>
                </c:pt>
                <c:pt idx="12">
                  <c:v>36</c:v>
                </c:pt>
                <c:pt idx="13">
                  <c:v>38</c:v>
                </c:pt>
                <c:pt idx="14">
                  <c:v>40</c:v>
                </c:pt>
                <c:pt idx="15">
                  <c:v>42</c:v>
                </c:pt>
                <c:pt idx="16">
                  <c:v>44</c:v>
                </c:pt>
                <c:pt idx="17">
                  <c:v>46</c:v>
                </c:pt>
                <c:pt idx="18">
                  <c:v>48</c:v>
                </c:pt>
                <c:pt idx="19">
                  <c:v>50</c:v>
                </c:pt>
                <c:pt idx="20">
                  <c:v>52</c:v>
                </c:pt>
                <c:pt idx="21">
                  <c:v>54</c:v>
                </c:pt>
                <c:pt idx="22">
                  <c:v>56</c:v>
                </c:pt>
                <c:pt idx="23">
                  <c:v>58</c:v>
                </c:pt>
                <c:pt idx="24">
                  <c:v>60</c:v>
                </c:pt>
                <c:pt idx="25">
                  <c:v>62</c:v>
                </c:pt>
                <c:pt idx="26">
                  <c:v>64</c:v>
                </c:pt>
                <c:pt idx="27">
                  <c:v>66</c:v>
                </c:pt>
                <c:pt idx="28">
                  <c:v>68</c:v>
                </c:pt>
                <c:pt idx="29">
                  <c:v>70</c:v>
                </c:pt>
                <c:pt idx="30">
                  <c:v>72</c:v>
                </c:pt>
                <c:pt idx="31">
                  <c:v>74</c:v>
                </c:pt>
                <c:pt idx="32">
                  <c:v>76</c:v>
                </c:pt>
                <c:pt idx="33">
                  <c:v>78</c:v>
                </c:pt>
                <c:pt idx="34">
                  <c:v>80</c:v>
                </c:pt>
              </c:numCache>
            </c:numRef>
          </c:xVal>
          <c:yVal>
            <c:numRef>
              <c:f>Allsurvivalplots!$I$3:$I$37</c:f>
              <c:numCache>
                <c:formatCode>General</c:formatCode>
                <c:ptCount val="35"/>
                <c:pt idx="0">
                  <c:v>1</c:v>
                </c:pt>
                <c:pt idx="1">
                  <c:v>0.98412698412698363</c:v>
                </c:pt>
                <c:pt idx="2">
                  <c:v>0.98412698412698363</c:v>
                </c:pt>
                <c:pt idx="3">
                  <c:v>0.98412698412698363</c:v>
                </c:pt>
                <c:pt idx="4">
                  <c:v>0.96825396825396826</c:v>
                </c:pt>
                <c:pt idx="5">
                  <c:v>0.95238095238095233</c:v>
                </c:pt>
                <c:pt idx="6">
                  <c:v>0.92063492063492069</c:v>
                </c:pt>
                <c:pt idx="7">
                  <c:v>0.90476190476190443</c:v>
                </c:pt>
                <c:pt idx="8">
                  <c:v>0.90476190476190443</c:v>
                </c:pt>
                <c:pt idx="9">
                  <c:v>0.88888888888888895</c:v>
                </c:pt>
                <c:pt idx="10">
                  <c:v>0.8730158730158738</c:v>
                </c:pt>
                <c:pt idx="11">
                  <c:v>0.8730158730158738</c:v>
                </c:pt>
                <c:pt idx="12">
                  <c:v>0.84126984126984161</c:v>
                </c:pt>
                <c:pt idx="13">
                  <c:v>0.80952380952380965</c:v>
                </c:pt>
                <c:pt idx="14">
                  <c:v>0.80952380952380965</c:v>
                </c:pt>
                <c:pt idx="15">
                  <c:v>0.80952380952380965</c:v>
                </c:pt>
                <c:pt idx="16">
                  <c:v>0.80952380952380965</c:v>
                </c:pt>
                <c:pt idx="17">
                  <c:v>0.80952380952380965</c:v>
                </c:pt>
                <c:pt idx="18">
                  <c:v>0.80952380952380965</c:v>
                </c:pt>
                <c:pt idx="19">
                  <c:v>0.79365079365079394</c:v>
                </c:pt>
                <c:pt idx="20">
                  <c:v>0.79365079365079394</c:v>
                </c:pt>
                <c:pt idx="21">
                  <c:v>0.79365079365079394</c:v>
                </c:pt>
                <c:pt idx="22">
                  <c:v>0.79365079365079394</c:v>
                </c:pt>
                <c:pt idx="23">
                  <c:v>0.77777777777777801</c:v>
                </c:pt>
                <c:pt idx="24">
                  <c:v>0.77777777777777801</c:v>
                </c:pt>
                <c:pt idx="25">
                  <c:v>0.76190476190476186</c:v>
                </c:pt>
                <c:pt idx="26">
                  <c:v>0.74603174603174605</c:v>
                </c:pt>
                <c:pt idx="27">
                  <c:v>0.73015873015873045</c:v>
                </c:pt>
                <c:pt idx="28">
                  <c:v>0.73015873015873045</c:v>
                </c:pt>
                <c:pt idx="29">
                  <c:v>0.71428571428571463</c:v>
                </c:pt>
                <c:pt idx="30">
                  <c:v>0.68253968253968311</c:v>
                </c:pt>
                <c:pt idx="31">
                  <c:v>0.66666666666666663</c:v>
                </c:pt>
                <c:pt idx="32">
                  <c:v>0.65079365079365115</c:v>
                </c:pt>
                <c:pt idx="33">
                  <c:v>0.65079365079365115</c:v>
                </c:pt>
                <c:pt idx="34">
                  <c:v>0.65079365079365115</c:v>
                </c:pt>
              </c:numCache>
            </c:numRef>
          </c:yVal>
        </c:ser>
        <c:ser>
          <c:idx val="1"/>
          <c:order val="2"/>
          <c:tx>
            <c:v>NE Atlantic</c:v>
          </c:tx>
          <c:spPr>
            <a:ln w="3175">
              <a:solidFill>
                <a:srgbClr val="000000"/>
              </a:solidFill>
              <a:prstDash val="solid"/>
            </a:ln>
          </c:spPr>
          <c:marker>
            <c:symbol val="square"/>
            <c:size val="3"/>
            <c:spPr>
              <a:solidFill>
                <a:srgbClr val="000000"/>
              </a:solidFill>
              <a:ln>
                <a:solidFill>
                  <a:srgbClr val="000000"/>
                </a:solidFill>
                <a:prstDash val="solid"/>
              </a:ln>
            </c:spPr>
          </c:marker>
          <c:xVal>
            <c:numRef>
              <c:f>Allsurvivalplots!$A$3:$A$37</c:f>
              <c:numCache>
                <c:formatCode>General</c:formatCode>
                <c:ptCount val="35"/>
                <c:pt idx="0">
                  <c:v>12</c:v>
                </c:pt>
                <c:pt idx="1">
                  <c:v>14</c:v>
                </c:pt>
                <c:pt idx="2">
                  <c:v>16</c:v>
                </c:pt>
                <c:pt idx="3">
                  <c:v>18</c:v>
                </c:pt>
                <c:pt idx="4">
                  <c:v>20</c:v>
                </c:pt>
                <c:pt idx="5">
                  <c:v>22</c:v>
                </c:pt>
                <c:pt idx="6">
                  <c:v>24</c:v>
                </c:pt>
                <c:pt idx="7">
                  <c:v>26</c:v>
                </c:pt>
                <c:pt idx="8">
                  <c:v>28</c:v>
                </c:pt>
                <c:pt idx="9">
                  <c:v>30</c:v>
                </c:pt>
                <c:pt idx="10">
                  <c:v>32</c:v>
                </c:pt>
                <c:pt idx="11">
                  <c:v>34</c:v>
                </c:pt>
                <c:pt idx="12">
                  <c:v>36</c:v>
                </c:pt>
                <c:pt idx="13">
                  <c:v>38</c:v>
                </c:pt>
                <c:pt idx="14">
                  <c:v>40</c:v>
                </c:pt>
                <c:pt idx="15">
                  <c:v>42</c:v>
                </c:pt>
                <c:pt idx="16">
                  <c:v>44</c:v>
                </c:pt>
                <c:pt idx="17">
                  <c:v>46</c:v>
                </c:pt>
                <c:pt idx="18">
                  <c:v>48</c:v>
                </c:pt>
                <c:pt idx="19">
                  <c:v>50</c:v>
                </c:pt>
                <c:pt idx="20">
                  <c:v>52</c:v>
                </c:pt>
                <c:pt idx="21">
                  <c:v>54</c:v>
                </c:pt>
                <c:pt idx="22">
                  <c:v>56</c:v>
                </c:pt>
                <c:pt idx="23">
                  <c:v>58</c:v>
                </c:pt>
                <c:pt idx="24">
                  <c:v>60</c:v>
                </c:pt>
                <c:pt idx="25">
                  <c:v>62</c:v>
                </c:pt>
                <c:pt idx="26">
                  <c:v>64</c:v>
                </c:pt>
                <c:pt idx="27">
                  <c:v>66</c:v>
                </c:pt>
                <c:pt idx="28">
                  <c:v>68</c:v>
                </c:pt>
                <c:pt idx="29">
                  <c:v>70</c:v>
                </c:pt>
                <c:pt idx="30">
                  <c:v>72</c:v>
                </c:pt>
                <c:pt idx="31">
                  <c:v>74</c:v>
                </c:pt>
                <c:pt idx="32">
                  <c:v>76</c:v>
                </c:pt>
                <c:pt idx="33">
                  <c:v>78</c:v>
                </c:pt>
                <c:pt idx="34">
                  <c:v>80</c:v>
                </c:pt>
              </c:numCache>
            </c:numRef>
          </c:xVal>
          <c:yVal>
            <c:numRef>
              <c:f>Allsurvivalplots!$L$3:$L$37</c:f>
              <c:numCache>
                <c:formatCode>General</c:formatCode>
                <c:ptCount val="35"/>
                <c:pt idx="0">
                  <c:v>1</c:v>
                </c:pt>
                <c:pt idx="1">
                  <c:v>0.98571428571428532</c:v>
                </c:pt>
                <c:pt idx="2">
                  <c:v>0.96571428571428553</c:v>
                </c:pt>
                <c:pt idx="3">
                  <c:v>0.94000000000000028</c:v>
                </c:pt>
                <c:pt idx="4">
                  <c:v>0.89142857142857201</c:v>
                </c:pt>
                <c:pt idx="5">
                  <c:v>0.8400000000000003</c:v>
                </c:pt>
                <c:pt idx="6">
                  <c:v>0.76857142857142902</c:v>
                </c:pt>
                <c:pt idx="7">
                  <c:v>0.67714285714285771</c:v>
                </c:pt>
                <c:pt idx="8">
                  <c:v>0.60857142857142865</c:v>
                </c:pt>
                <c:pt idx="9">
                  <c:v>0.54</c:v>
                </c:pt>
                <c:pt idx="10">
                  <c:v>0.48571428571428593</c:v>
                </c:pt>
                <c:pt idx="11">
                  <c:v>0.42285714285714288</c:v>
                </c:pt>
                <c:pt idx="12">
                  <c:v>0.39142857142857179</c:v>
                </c:pt>
                <c:pt idx="13">
                  <c:v>0.36571428571428594</c:v>
                </c:pt>
                <c:pt idx="14">
                  <c:v>0.35428571428571431</c:v>
                </c:pt>
                <c:pt idx="15">
                  <c:v>0.34000000000000008</c:v>
                </c:pt>
                <c:pt idx="16">
                  <c:v>0.33142857142857179</c:v>
                </c:pt>
                <c:pt idx="17">
                  <c:v>0.32571428571428612</c:v>
                </c:pt>
                <c:pt idx="18">
                  <c:v>0.3171428571428575</c:v>
                </c:pt>
                <c:pt idx="19">
                  <c:v>0.30285714285714288</c:v>
                </c:pt>
                <c:pt idx="20">
                  <c:v>0.29714285714285743</c:v>
                </c:pt>
                <c:pt idx="21">
                  <c:v>0.28285714285714286</c:v>
                </c:pt>
                <c:pt idx="22">
                  <c:v>0.2742857142857143</c:v>
                </c:pt>
                <c:pt idx="23">
                  <c:v>0.26571428571428596</c:v>
                </c:pt>
                <c:pt idx="24">
                  <c:v>0.25714285714285734</c:v>
                </c:pt>
                <c:pt idx="25">
                  <c:v>0.25714285714285734</c:v>
                </c:pt>
                <c:pt idx="26">
                  <c:v>0.25142857142857161</c:v>
                </c:pt>
                <c:pt idx="27">
                  <c:v>0.25142857142857161</c:v>
                </c:pt>
                <c:pt idx="28">
                  <c:v>0.24000000000000007</c:v>
                </c:pt>
                <c:pt idx="29">
                  <c:v>0.23714285714285721</c:v>
                </c:pt>
                <c:pt idx="30">
                  <c:v>0.23714285714285721</c:v>
                </c:pt>
                <c:pt idx="31">
                  <c:v>0.23428571428571421</c:v>
                </c:pt>
                <c:pt idx="32">
                  <c:v>0.2285714285714287</c:v>
                </c:pt>
                <c:pt idx="33">
                  <c:v>0.2285714285714287</c:v>
                </c:pt>
                <c:pt idx="34">
                  <c:v>0.22285714285714298</c:v>
                </c:pt>
              </c:numCache>
            </c:numRef>
          </c:yVal>
        </c:ser>
        <c:axId val="83444864"/>
        <c:axId val="83447168"/>
      </c:scatterChart>
      <c:valAx>
        <c:axId val="83444864"/>
        <c:scaling>
          <c:orientation val="minMax"/>
          <c:max val="50"/>
          <c:min val="10"/>
        </c:scaling>
        <c:axPos val="b"/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Distance from receiving station km</a:t>
                </a:r>
              </a:p>
            </c:rich>
          </c:tx>
          <c:layout>
            <c:manualLayout>
              <c:xMode val="edge"/>
              <c:yMode val="edge"/>
              <c:x val="0.25464985505221616"/>
              <c:y val="0.89411893112208651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447168"/>
        <c:crosses val="autoZero"/>
        <c:crossBetween val="midCat"/>
        <c:majorUnit val="10"/>
        <c:minorUnit val="5"/>
      </c:valAx>
      <c:valAx>
        <c:axId val="83447168"/>
        <c:scaling>
          <c:orientation val="minMax"/>
          <c:max val="1"/>
        </c:scaling>
        <c:axPos val="l"/>
        <c:title>
          <c:tx>
            <c:rich>
              <a:bodyPr/>
              <a:lstStyle/>
              <a:p>
                <a:pPr>
                  <a:defRPr sz="11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GB"/>
                  <a:t>Probability of receiving AIS signal</a:t>
                </a:r>
              </a:p>
            </c:rich>
          </c:tx>
          <c:layout>
            <c:manualLayout>
              <c:xMode val="edge"/>
              <c:yMode val="edge"/>
              <c:x val="1.7167381974248924E-2"/>
              <c:y val="0.16383188877208996"/>
            </c:manualLayout>
          </c:layout>
          <c:spPr>
            <a:noFill/>
            <a:ln w="25400">
              <a:noFill/>
            </a:ln>
          </c:spPr>
        </c:title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3444864"/>
        <c:crosses val="autoZero"/>
        <c:crossBetween val="midCat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202775618712958"/>
          <c:y val="0.21880031998519092"/>
          <c:w val="0.24463553490971318"/>
          <c:h val="0.4092216558572499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474FD-9E2E-4702-B816-43C537FB67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0860C-97EF-43C4-9EA0-8FC8B767E4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F0F63-0C9B-423A-8FD0-8B228167E42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097FF-0AD4-4990-99AE-AD0191F573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6A0801-0557-4CDE-9A34-F89B539D21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0C13D2-E574-425D-8308-92899A3D8C0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CB9C4-0C86-4A35-9DEA-8899DF17F09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8B440-993A-4746-9046-411B712071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42644-F3EE-4626-BB33-EE27A18620A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1A935-6505-44C2-8B24-95F70B4629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66489-19D7-437C-A694-17285E0722A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87A0E-6EA2-4C79-BC1F-F86F73A62B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3F3AF14-2412-43C7-80D3-05261DDD14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997200"/>
            <a:ext cx="6400800" cy="1752600"/>
          </a:xfrm>
        </p:spPr>
        <p:txBody>
          <a:bodyPr/>
          <a:lstStyle/>
          <a:p>
            <a:pPr eaLnBrk="1" hangingPunct="1"/>
            <a:r>
              <a:rPr lang="en-GB" smtClean="0"/>
              <a:t>Russell Leaper</a:t>
            </a:r>
          </a:p>
        </p:txBody>
      </p:sp>
      <p:pic>
        <p:nvPicPr>
          <p:cNvPr id="2051" name="Picture 4" descr="IFAW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4652963"/>
            <a:ext cx="896938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755650" y="1268413"/>
            <a:ext cx="7772400" cy="1470025"/>
          </a:xfrm>
        </p:spPr>
        <p:txBody>
          <a:bodyPr/>
          <a:lstStyle/>
          <a:p>
            <a:pPr eaLnBrk="1" hangingPunct="1"/>
            <a:r>
              <a:rPr lang="en-GB" smtClean="0"/>
              <a:t>Modelling</a:t>
            </a:r>
            <a:r>
              <a:rPr lang="en-US" smtClean="0"/>
              <a:t> risk and evaluating mitigation measures</a:t>
            </a:r>
            <a:r>
              <a:rPr lang="en-GB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989138"/>
            <a:ext cx="8696325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ext Box 6"/>
          <p:cNvSpPr txBox="1">
            <a:spLocks noChangeArrowheads="1"/>
          </p:cNvSpPr>
          <p:nvPr/>
        </p:nvSpPr>
        <p:spPr bwMode="auto">
          <a:xfrm>
            <a:off x="250825" y="692150"/>
            <a:ext cx="87137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Alboran Sea surveys by Alnitak. Green track shows survey vessel with AIS receiver. Numbers show spot density measurements of shipping (km travelled per km</a:t>
            </a:r>
            <a:r>
              <a:rPr lang="en-GB" baseline="30000"/>
              <a:t>2</a:t>
            </a:r>
            <a:r>
              <a:rPr lang="en-GB"/>
              <a:t> per year) </a:t>
            </a:r>
          </a:p>
        </p:txBody>
      </p:sp>
      <p:pic>
        <p:nvPicPr>
          <p:cNvPr id="4" name="Picture 3" descr="loo alnitak no fond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2060848"/>
            <a:ext cx="1102232" cy="831566"/>
          </a:xfrm>
          <a:prstGeom prst="rect">
            <a:avLst/>
          </a:prstGeom>
        </p:spPr>
      </p:pic>
      <p:pic>
        <p:nvPicPr>
          <p:cNvPr id="5" name="Picture 4" descr="INDE_logotipo1ALT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9672" y="2132856"/>
            <a:ext cx="1781208" cy="10087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89138"/>
            <a:ext cx="890587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323850" y="765175"/>
            <a:ext cx="85693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Observed shipping patterns following the change in the Cabo de Gata TSS and estimated densities of pilot whales from surveys by Alnitak. </a:t>
            </a:r>
          </a:p>
        </p:txBody>
      </p:sp>
      <p:pic>
        <p:nvPicPr>
          <p:cNvPr id="4" name="Picture 3" descr="INDE_logotipo1ALT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07704" y="5229200"/>
            <a:ext cx="1349160" cy="7640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2060575"/>
            <a:ext cx="862965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6"/>
          <p:cNvSpPr txBox="1">
            <a:spLocks noChangeArrowheads="1"/>
          </p:cNvSpPr>
          <p:nvPr/>
        </p:nvSpPr>
        <p:spPr bwMode="auto">
          <a:xfrm>
            <a:off x="179388" y="836613"/>
            <a:ext cx="87137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Ligurian Sea surveys by Tethys. Green track shows survey vessel with AIS receiver. Numbers show spot density measurements of shipping (km travelled per km</a:t>
            </a:r>
            <a:r>
              <a:rPr lang="en-GB" baseline="30000"/>
              <a:t>2</a:t>
            </a:r>
            <a:r>
              <a:rPr lang="en-GB"/>
              <a:t> per year)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7638" y="1023938"/>
            <a:ext cx="9439276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6"/>
          <p:cNvSpPr txBox="1">
            <a:spLocks noChangeArrowheads="1"/>
          </p:cNvSpPr>
          <p:nvPr/>
        </p:nvSpPr>
        <p:spPr bwMode="auto">
          <a:xfrm>
            <a:off x="250825" y="404813"/>
            <a:ext cx="8713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IFAW surveys in Eastern Mediterranean. AIS received locations Red dots &gt;17knots.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7638" y="1023938"/>
            <a:ext cx="9439276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12"/>
          <p:cNvSpPr txBox="1">
            <a:spLocks noChangeArrowheads="1"/>
          </p:cNvSpPr>
          <p:nvPr/>
        </p:nvSpPr>
        <p:spPr bwMode="auto">
          <a:xfrm>
            <a:off x="250825" y="404813"/>
            <a:ext cx="8713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Green lines show track of research vessel Song of the Whale.</a:t>
            </a:r>
          </a:p>
        </p:txBody>
      </p:sp>
      <p:sp>
        <p:nvSpPr>
          <p:cNvPr id="15364" name="Text Box 13"/>
          <p:cNvSpPr txBox="1">
            <a:spLocks noChangeArrowheads="1"/>
          </p:cNvSpPr>
          <p:nvPr/>
        </p:nvSpPr>
        <p:spPr bwMode="auto">
          <a:xfrm>
            <a:off x="250825" y="5805488"/>
            <a:ext cx="87137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Black triangles show locations of acoustic detections of sperm whales.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7638" y="266700"/>
            <a:ext cx="9439276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16"/>
          <p:cNvSpPr txBox="1">
            <a:spLocks noChangeArrowheads="1"/>
          </p:cNvSpPr>
          <p:nvPr/>
        </p:nvSpPr>
        <p:spPr bwMode="auto">
          <a:xfrm>
            <a:off x="395288" y="333375"/>
            <a:ext cx="63373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Spot density estimates of shipping (km travelled per km</a:t>
            </a:r>
            <a:r>
              <a:rPr lang="en-GB" baseline="30000"/>
              <a:t>2</a:t>
            </a:r>
            <a:r>
              <a:rPr lang="en-GB"/>
              <a:t> per year) plus speed profiles.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7638" y="1023938"/>
            <a:ext cx="9439276" cy="460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667625" y="5229225"/>
            <a:ext cx="288925" cy="2873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A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07950" y="1700213"/>
            <a:ext cx="288925" cy="2873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/>
              <a:t>B</a:t>
            </a:r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 flipH="1" flipV="1">
            <a:off x="395288" y="1916113"/>
            <a:ext cx="7272337" cy="338455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4" name="Line 6"/>
          <p:cNvSpPr>
            <a:spLocks noChangeShapeType="1"/>
          </p:cNvSpPr>
          <p:nvPr/>
        </p:nvSpPr>
        <p:spPr bwMode="auto">
          <a:xfrm flipH="1" flipV="1">
            <a:off x="5219700" y="4437063"/>
            <a:ext cx="2447925" cy="8636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 flipH="1" flipV="1">
            <a:off x="395288" y="1916113"/>
            <a:ext cx="4824412" cy="252095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39750" y="5805488"/>
            <a:ext cx="784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Track from A to B 569.1nm. Including 15nm alteration to avoid observed whales, 570.2nm. 0.2% increase in distance.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Route switching with visual observers as a possible mitigation measure for regular ferry transits</a:t>
            </a:r>
          </a:p>
        </p:txBody>
      </p:sp>
      <p:pic>
        <p:nvPicPr>
          <p:cNvPr id="18435" name="Picture 4" descr="LochNevisMink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557338"/>
            <a:ext cx="7556500" cy="482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561975"/>
          </a:xfrm>
        </p:spPr>
        <p:txBody>
          <a:bodyPr/>
          <a:lstStyle/>
          <a:p>
            <a:pPr eaLnBrk="1" hangingPunct="1"/>
            <a:endParaRPr lang="en-US" sz="40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564991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GB" sz="2800" smtClean="0"/>
          </a:p>
          <a:p>
            <a:pPr eaLnBrk="1" hangingPunct="1"/>
            <a:r>
              <a:rPr lang="en-GB" sz="2800" smtClean="0"/>
              <a:t>Two route options a small distance apart through area of greatest likelihood of whales</a:t>
            </a:r>
          </a:p>
          <a:p>
            <a:pPr eaLnBrk="1" hangingPunct="1"/>
            <a:r>
              <a:rPr lang="en-GB" sz="2800" smtClean="0"/>
              <a:t>Route on each crossing is chosen based on sightings on previous crossing</a:t>
            </a:r>
          </a:p>
          <a:p>
            <a:pPr eaLnBrk="1" hangingPunct="1"/>
            <a:r>
              <a:rPr lang="en-GB" sz="2800" smtClean="0"/>
              <a:t>Potential to reduce risk through areas where whale distribution is difficult to predict but concentrations persist for a day or more</a:t>
            </a:r>
          </a:p>
          <a:p>
            <a:pPr eaLnBrk="1" hangingPunct="1"/>
            <a:r>
              <a:rPr lang="en-GB" sz="2800" smtClean="0"/>
              <a:t>Comparisons of sightings rates allow risk reduction to be quantified</a:t>
            </a:r>
          </a:p>
          <a:p>
            <a:pPr lvl="2" eaLnBrk="1" hangingPunct="1"/>
            <a:endParaRPr lang="en-GB" smtClean="0"/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95288" y="1844675"/>
            <a:ext cx="777716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Short term persistence of whale distribution patterns.</a:t>
            </a:r>
          </a:p>
        </p:txBody>
      </p:sp>
      <p:sp>
        <p:nvSpPr>
          <p:cNvPr id="20483" name="Text Box 7"/>
          <p:cNvSpPr txBox="1">
            <a:spLocks noChangeArrowheads="1"/>
          </p:cNvSpPr>
          <p:nvPr/>
        </p:nvSpPr>
        <p:spPr bwMode="auto">
          <a:xfrm>
            <a:off x="323850" y="1844675"/>
            <a:ext cx="3024188" cy="187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Data from 830 return ferry trips between Boston and Provincetown 2002-2009 collected by Whale Center of New England. </a:t>
            </a:r>
          </a:p>
          <a:p>
            <a:pPr>
              <a:spcBef>
                <a:spcPct val="50000"/>
              </a:spcBef>
            </a:pPr>
            <a:endParaRPr lang="en-GB"/>
          </a:p>
        </p:txBody>
      </p:sp>
      <p:pic>
        <p:nvPicPr>
          <p:cNvPr id="20484" name="Picture 11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48038" y="1844675"/>
            <a:ext cx="5629275" cy="39052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539750" y="1125538"/>
            <a:ext cx="1584325" cy="1165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Probability of a whale and vessel being in the same place at the same time</a:t>
            </a:r>
          </a:p>
        </p:txBody>
      </p:sp>
      <p:sp>
        <p:nvSpPr>
          <p:cNvPr id="3075" name="Text Box 8"/>
          <p:cNvSpPr txBox="1">
            <a:spLocks noChangeArrowheads="1"/>
          </p:cNvSpPr>
          <p:nvPr/>
        </p:nvSpPr>
        <p:spPr bwMode="auto">
          <a:xfrm>
            <a:off x="4716463" y="1268413"/>
            <a:ext cx="1584325" cy="9525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Probability of injury to the whale or damage to the vessel</a:t>
            </a: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2627313" y="1125538"/>
            <a:ext cx="1584325" cy="1165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Probability that no avoidance action taken by the whale or vessel</a:t>
            </a:r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7092950" y="1412875"/>
            <a:ext cx="13668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/>
              <a:t>RISK</a:t>
            </a:r>
          </a:p>
        </p:txBody>
      </p:sp>
      <p:sp>
        <p:nvSpPr>
          <p:cNvPr id="3078" name="Text Box 11"/>
          <p:cNvSpPr txBox="1">
            <a:spLocks noChangeArrowheads="1"/>
          </p:cNvSpPr>
          <p:nvPr/>
        </p:nvSpPr>
        <p:spPr bwMode="auto">
          <a:xfrm>
            <a:off x="2195513" y="14843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X</a:t>
            </a:r>
          </a:p>
        </p:txBody>
      </p:sp>
      <p:sp>
        <p:nvSpPr>
          <p:cNvPr id="3079" name="Text Box 12"/>
          <p:cNvSpPr txBox="1">
            <a:spLocks noChangeArrowheads="1"/>
          </p:cNvSpPr>
          <p:nvPr/>
        </p:nvSpPr>
        <p:spPr bwMode="auto">
          <a:xfrm>
            <a:off x="4284663" y="1484313"/>
            <a:ext cx="3603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X</a:t>
            </a:r>
          </a:p>
        </p:txBody>
      </p:sp>
      <p:sp>
        <p:nvSpPr>
          <p:cNvPr id="3080" name="Text Box 13"/>
          <p:cNvSpPr txBox="1">
            <a:spLocks noChangeArrowheads="1"/>
          </p:cNvSpPr>
          <p:nvPr/>
        </p:nvSpPr>
        <p:spPr bwMode="auto">
          <a:xfrm>
            <a:off x="6516688" y="1412875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/>
              <a:t>=</a:t>
            </a:r>
          </a:p>
        </p:txBody>
      </p:sp>
      <p:sp>
        <p:nvSpPr>
          <p:cNvPr id="3081" name="Text Box 14"/>
          <p:cNvSpPr txBox="1">
            <a:spLocks noChangeArrowheads="1"/>
          </p:cNvSpPr>
          <p:nvPr/>
        </p:nvSpPr>
        <p:spPr bwMode="auto">
          <a:xfrm>
            <a:off x="539750" y="3213100"/>
            <a:ext cx="1584325" cy="1590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Routing measures </a:t>
            </a:r>
          </a:p>
          <a:p>
            <a:pPr>
              <a:spcBef>
                <a:spcPct val="50000"/>
              </a:spcBef>
            </a:pPr>
            <a:r>
              <a:rPr lang="en-GB" sz="1400"/>
              <a:t>Long term e.g. TSS, ABTA</a:t>
            </a:r>
          </a:p>
          <a:p>
            <a:pPr>
              <a:spcBef>
                <a:spcPct val="50000"/>
              </a:spcBef>
            </a:pPr>
            <a:r>
              <a:rPr lang="en-GB" sz="1400"/>
              <a:t>Short term - dynamic</a:t>
            </a:r>
          </a:p>
        </p:txBody>
      </p:sp>
      <p:sp>
        <p:nvSpPr>
          <p:cNvPr id="3082" name="Line 16"/>
          <p:cNvSpPr>
            <a:spLocks noChangeShapeType="1"/>
          </p:cNvSpPr>
          <p:nvPr/>
        </p:nvSpPr>
        <p:spPr bwMode="auto">
          <a:xfrm flipV="1">
            <a:off x="1187450" y="2349500"/>
            <a:ext cx="0" cy="7921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3083" name="Text Box 17"/>
          <p:cNvSpPr txBox="1">
            <a:spLocks noChangeArrowheads="1"/>
          </p:cNvSpPr>
          <p:nvPr/>
        </p:nvSpPr>
        <p:spPr bwMode="auto">
          <a:xfrm>
            <a:off x="2627313" y="3213100"/>
            <a:ext cx="1584325" cy="13779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Lookouts on vessels</a:t>
            </a:r>
          </a:p>
          <a:p>
            <a:pPr>
              <a:spcBef>
                <a:spcPct val="50000"/>
              </a:spcBef>
            </a:pPr>
            <a:r>
              <a:rPr lang="en-GB" sz="1400"/>
              <a:t>Speed reduction</a:t>
            </a:r>
          </a:p>
          <a:p>
            <a:pPr>
              <a:spcBef>
                <a:spcPct val="50000"/>
              </a:spcBef>
            </a:pPr>
            <a:r>
              <a:rPr lang="en-GB" sz="1400"/>
              <a:t>Acoustic alerts to whales</a:t>
            </a:r>
          </a:p>
        </p:txBody>
      </p:sp>
      <p:sp>
        <p:nvSpPr>
          <p:cNvPr id="3084" name="Text Box 18"/>
          <p:cNvSpPr txBox="1">
            <a:spLocks noChangeArrowheads="1"/>
          </p:cNvSpPr>
          <p:nvPr/>
        </p:nvSpPr>
        <p:spPr bwMode="auto">
          <a:xfrm>
            <a:off x="4716463" y="3213100"/>
            <a:ext cx="1584325" cy="31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400"/>
              <a:t>Speed reduction</a:t>
            </a:r>
          </a:p>
        </p:txBody>
      </p:sp>
      <p:sp>
        <p:nvSpPr>
          <p:cNvPr id="3085" name="Line 19"/>
          <p:cNvSpPr>
            <a:spLocks noChangeShapeType="1"/>
          </p:cNvSpPr>
          <p:nvPr/>
        </p:nvSpPr>
        <p:spPr bwMode="auto">
          <a:xfrm flipV="1">
            <a:off x="3348038" y="2349500"/>
            <a:ext cx="0" cy="7921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3086" name="Line 20"/>
          <p:cNvSpPr>
            <a:spLocks noChangeShapeType="1"/>
          </p:cNvSpPr>
          <p:nvPr/>
        </p:nvSpPr>
        <p:spPr bwMode="auto">
          <a:xfrm flipV="1">
            <a:off x="5508625" y="2349500"/>
            <a:ext cx="0" cy="792163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3087" name="Line 21"/>
          <p:cNvSpPr>
            <a:spLocks noChangeShapeType="1"/>
          </p:cNvSpPr>
          <p:nvPr/>
        </p:nvSpPr>
        <p:spPr bwMode="auto">
          <a:xfrm>
            <a:off x="7596188" y="1916113"/>
            <a:ext cx="0" cy="1223962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en-GB"/>
          </a:p>
        </p:txBody>
      </p:sp>
      <p:sp>
        <p:nvSpPr>
          <p:cNvPr id="3088" name="Text Box 23"/>
          <p:cNvSpPr txBox="1">
            <a:spLocks noChangeArrowheads="1"/>
          </p:cNvSpPr>
          <p:nvPr/>
        </p:nvSpPr>
        <p:spPr bwMode="auto">
          <a:xfrm>
            <a:off x="7019925" y="3213100"/>
            <a:ext cx="16573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Relative risk reduction due to mitigation measures</a:t>
            </a:r>
          </a:p>
        </p:txBody>
      </p:sp>
      <p:sp>
        <p:nvSpPr>
          <p:cNvPr id="3089" name="Text Box 26"/>
          <p:cNvSpPr txBox="1">
            <a:spLocks noChangeArrowheads="1"/>
          </p:cNvSpPr>
          <p:nvPr/>
        </p:nvSpPr>
        <p:spPr bwMode="auto">
          <a:xfrm>
            <a:off x="2339975" y="4724400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Possible mitigation measures</a:t>
            </a:r>
          </a:p>
        </p:txBody>
      </p:sp>
      <p:sp>
        <p:nvSpPr>
          <p:cNvPr id="3090" name="Rectangle 27"/>
          <p:cNvSpPr>
            <a:spLocks noChangeArrowheads="1"/>
          </p:cNvSpPr>
          <p:nvPr/>
        </p:nvSpPr>
        <p:spPr bwMode="auto">
          <a:xfrm>
            <a:off x="323850" y="2997200"/>
            <a:ext cx="6335713" cy="2519363"/>
          </a:xfrm>
          <a:prstGeom prst="rect">
            <a:avLst/>
          </a:prstGeom>
          <a:solidFill>
            <a:schemeClr val="accent1">
              <a:alpha val="2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836613"/>
            <a:ext cx="5667375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ext Box 5"/>
          <p:cNvSpPr txBox="1">
            <a:spLocks noChangeArrowheads="1"/>
          </p:cNvSpPr>
          <p:nvPr/>
        </p:nvSpPr>
        <p:spPr bwMode="auto">
          <a:xfrm>
            <a:off x="971550" y="4797425"/>
            <a:ext cx="698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Data from 830 return ferry trips between Boston and Provincetown 2002-2009 collected by Whale Center of New England.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Whale response to vessels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400" smtClean="0"/>
              <a:t>Most poorly understood and difficult to predict of all risk factors – no real quantitative data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Some risk models suggest whales must make some effective avoidance, otherwise mortality would be much higher than observed (Tregenza et al., 2005)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Can model acoustic propagation and noise from vessels to predict received levels for whales but difficult to predict response if any (e.g. Nowacek et al., 2004)</a:t>
            </a:r>
          </a:p>
          <a:p>
            <a:pPr eaLnBrk="1" hangingPunct="1">
              <a:lnSpc>
                <a:spcPct val="90000"/>
              </a:lnSpc>
            </a:pPr>
            <a:r>
              <a:rPr lang="en-GB" sz="2400" smtClean="0"/>
              <a:t>Reducing background noise levels noise by tackling the noisiest ships should help whales detect oncoming ships and reduce risk (Leaper et al., 2009)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Vessel manoeuvres to avoid whales</a:t>
            </a:r>
          </a:p>
        </p:txBody>
      </p:sp>
      <p:sp>
        <p:nvSpPr>
          <p:cNvPr id="5123" name="Rectangle 11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000" smtClean="0"/>
              <a:t>Vessel manoeuvring capabilities generally well understood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Adequate data on sightings process from sightings surveys and dive times from behavioural studies</a:t>
            </a:r>
          </a:p>
          <a:p>
            <a:pPr eaLnBrk="1" hangingPunct="1">
              <a:lnSpc>
                <a:spcPct val="90000"/>
              </a:lnSpc>
            </a:pPr>
            <a:r>
              <a:rPr lang="en-GB" sz="2000" smtClean="0"/>
              <a:t>Can put an upper bound on the proportion of collisions that might be avoided by responding to a sighting for different types of vessel/speed/observer combinations (Clyne and Leaper, 2004)</a:t>
            </a:r>
          </a:p>
        </p:txBody>
      </p:sp>
      <p:pic>
        <p:nvPicPr>
          <p:cNvPr id="5124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068888" y="1600200"/>
            <a:ext cx="3195637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pPr eaLnBrk="1" hangingPunct="1"/>
            <a:r>
              <a:rPr lang="en-GB" sz="3200" smtClean="0"/>
              <a:t>Simulation results for sightings of fin whales and avoidance by fast ferry (175m length)</a:t>
            </a:r>
            <a:endParaRPr lang="en-GB" sz="4000" smtClean="0"/>
          </a:p>
        </p:txBody>
      </p:sp>
      <p:pic>
        <p:nvPicPr>
          <p:cNvPr id="614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68313" y="2420938"/>
            <a:ext cx="7891462" cy="24923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Probability of serious injury or vessel damage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z="2800" smtClean="0"/>
              <a:t>Speed is dominant factor, less understanding of the implications of hull design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Analyses from available collision data (Vanderlaan and Taggart, 2007) suggest probabilty of lethal collision rises sharply with speed from 9 – 15 knots and approaches 1 for speeds &gt;15knots</a:t>
            </a:r>
          </a:p>
          <a:p>
            <a:pPr eaLnBrk="1" hangingPunct="1">
              <a:lnSpc>
                <a:spcPct val="90000"/>
              </a:lnSpc>
            </a:pPr>
            <a:r>
              <a:rPr lang="en-GB" sz="2800" smtClean="0"/>
              <a:t>Hydrodynamic modelling (Knowlton et al., 1998; Silber et al., 2010) can be used to estimate impact force and consequences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smtClean="0"/>
              <a:t>Predicting risk due to whales and ships in same place at same time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Most effective mitigation measure is to keep whales and ships apart</a:t>
            </a:r>
          </a:p>
          <a:p>
            <a:pPr eaLnBrk="1" hangingPunct="1"/>
            <a:r>
              <a:rPr lang="en-GB" smtClean="0"/>
              <a:t>Need data on shipping density (AIS provides large data sets but limited by radio range. Satellite systems provide potentially comprehensive data)</a:t>
            </a:r>
          </a:p>
          <a:p>
            <a:pPr eaLnBrk="1" hangingPunct="1"/>
            <a:r>
              <a:rPr lang="en-GB" smtClean="0"/>
              <a:t>Need data on whale density including variability in distribution patterns over 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2060575"/>
            <a:ext cx="8515350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6"/>
          <p:cNvSpPr txBox="1">
            <a:spLocks noChangeArrowheads="1"/>
          </p:cNvSpPr>
          <p:nvPr/>
        </p:nvSpPr>
        <p:spPr bwMode="auto">
          <a:xfrm>
            <a:off x="395288" y="620713"/>
            <a:ext cx="835342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AIS data collected during whale surveys by IFAW, Alnitak and Tethys. Clear gaps in coverage. Red indicates location of a vessel travelling at &gt;17 knots, yellow &lt;17 knots. Level of shading highlights routes but cannot be used to estimate actual shipping density.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1243012" y="1538287"/>
          <a:ext cx="6657975" cy="378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750</Words>
  <Application>Microsoft Office PowerPoint</Application>
  <PresentationFormat>On-screen Show (4:3)</PresentationFormat>
  <Paragraphs>59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Modelling risk and evaluating mitigation measures </vt:lpstr>
      <vt:lpstr>Slide 2</vt:lpstr>
      <vt:lpstr>Whale response to vessels</vt:lpstr>
      <vt:lpstr>Vessel manoeuvres to avoid whales</vt:lpstr>
      <vt:lpstr>Simulation results for sightings of fin whales and avoidance by fast ferry (175m length)</vt:lpstr>
      <vt:lpstr>Probability of serious injury or vessel damage</vt:lpstr>
      <vt:lpstr>Predicting risk due to whales and ships in same place at same time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Route switching with visual observers as a possible mitigation measure for regular ferry transits</vt:lpstr>
      <vt:lpstr>Slide 18</vt:lpstr>
      <vt:lpstr>Short term persistence of whale distribution patterns.</vt:lpstr>
      <vt:lpstr>Slide 20</vt:lpstr>
    </vt:vector>
  </TitlesOfParts>
  <Company>IFAW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xxxx</dc:creator>
  <cp:lastModifiedBy>Jemma Jones</cp:lastModifiedBy>
  <cp:revision>38</cp:revision>
  <dcterms:created xsi:type="dcterms:W3CDTF">2010-09-06T12:40:23Z</dcterms:created>
  <dcterms:modified xsi:type="dcterms:W3CDTF">2010-10-07T09:49:29Z</dcterms:modified>
</cp:coreProperties>
</file>